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5"/>
  </p:notesMasterIdLst>
  <p:sldIdLst>
    <p:sldId id="462" r:id="rId2"/>
    <p:sldId id="275" r:id="rId3"/>
    <p:sldId id="294" r:id="rId4"/>
    <p:sldId id="282" r:id="rId5"/>
    <p:sldId id="283" r:id="rId6"/>
    <p:sldId id="284" r:id="rId7"/>
    <p:sldId id="276" r:id="rId8"/>
    <p:sldId id="278" r:id="rId9"/>
    <p:sldId id="461" r:id="rId10"/>
    <p:sldId id="279" r:id="rId11"/>
    <p:sldId id="280" r:id="rId12"/>
    <p:sldId id="281" r:id="rId13"/>
    <p:sldId id="285" r:id="rId14"/>
    <p:sldId id="286" r:id="rId15"/>
    <p:sldId id="316" r:id="rId16"/>
    <p:sldId id="257" r:id="rId17"/>
    <p:sldId id="317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463" r:id="rId28"/>
    <p:sldId id="287" r:id="rId29"/>
    <p:sldId id="288" r:id="rId30"/>
    <p:sldId id="290" r:id="rId31"/>
    <p:sldId id="291" r:id="rId32"/>
    <p:sldId id="292" r:id="rId33"/>
    <p:sldId id="293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5" r:id="rId51"/>
    <p:sldId id="464" r:id="rId52"/>
    <p:sldId id="465" r:id="rId53"/>
    <p:sldId id="258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8" r:id="rId65"/>
    <p:sldId id="272" r:id="rId66"/>
    <p:sldId id="273" r:id="rId67"/>
    <p:sldId id="589" r:id="rId68"/>
    <p:sldId id="482" r:id="rId69"/>
    <p:sldId id="483" r:id="rId70"/>
    <p:sldId id="484" r:id="rId71"/>
    <p:sldId id="485" r:id="rId72"/>
    <p:sldId id="488" r:id="rId73"/>
    <p:sldId id="489" r:id="rId74"/>
    <p:sldId id="490" r:id="rId75"/>
    <p:sldId id="491" r:id="rId76"/>
    <p:sldId id="492" r:id="rId77"/>
    <p:sldId id="289" r:id="rId78"/>
    <p:sldId id="493" r:id="rId79"/>
    <p:sldId id="549" r:id="rId80"/>
    <p:sldId id="550" r:id="rId81"/>
    <p:sldId id="551" r:id="rId82"/>
    <p:sldId id="552" r:id="rId83"/>
    <p:sldId id="553" r:id="rId84"/>
    <p:sldId id="554" r:id="rId85"/>
    <p:sldId id="555" r:id="rId86"/>
    <p:sldId id="556" r:id="rId87"/>
    <p:sldId id="558" r:id="rId88"/>
    <p:sldId id="559" r:id="rId89"/>
    <p:sldId id="561" r:id="rId90"/>
    <p:sldId id="562" r:id="rId91"/>
    <p:sldId id="563" r:id="rId92"/>
    <p:sldId id="564" r:id="rId93"/>
    <p:sldId id="565" r:id="rId94"/>
    <p:sldId id="566" r:id="rId95"/>
    <p:sldId id="569" r:id="rId96"/>
    <p:sldId id="590" r:id="rId97"/>
    <p:sldId id="591" r:id="rId98"/>
    <p:sldId id="312" r:id="rId99"/>
    <p:sldId id="570" r:id="rId100"/>
    <p:sldId id="571" r:id="rId101"/>
    <p:sldId id="572" r:id="rId102"/>
    <p:sldId id="573" r:id="rId103"/>
    <p:sldId id="574" r:id="rId104"/>
    <p:sldId id="575" r:id="rId105"/>
    <p:sldId id="576" r:id="rId106"/>
    <p:sldId id="579" r:id="rId107"/>
    <p:sldId id="580" r:id="rId108"/>
    <p:sldId id="581" r:id="rId109"/>
    <p:sldId id="582" r:id="rId110"/>
    <p:sldId id="583" r:id="rId111"/>
    <p:sldId id="584" r:id="rId112"/>
    <p:sldId id="585" r:id="rId113"/>
    <p:sldId id="586" r:id="rId114"/>
    <p:sldId id="587" r:id="rId115"/>
    <p:sldId id="295" r:id="rId116"/>
    <p:sldId id="588" r:id="rId117"/>
    <p:sldId id="593" r:id="rId118"/>
    <p:sldId id="259" r:id="rId119"/>
    <p:sldId id="260" r:id="rId120"/>
    <p:sldId id="261" r:id="rId121"/>
    <p:sldId id="262" r:id="rId122"/>
    <p:sldId id="594" r:id="rId123"/>
    <p:sldId id="595" r:id="rId124"/>
    <p:sldId id="596" r:id="rId125"/>
    <p:sldId id="597" r:id="rId126"/>
    <p:sldId id="598" r:id="rId127"/>
    <p:sldId id="599" r:id="rId128"/>
    <p:sldId id="600" r:id="rId129"/>
    <p:sldId id="601" r:id="rId130"/>
    <p:sldId id="602" r:id="rId131"/>
    <p:sldId id="603" r:id="rId132"/>
    <p:sldId id="604" r:id="rId133"/>
    <p:sldId id="274" r:id="rId134"/>
    <p:sldId id="605" r:id="rId135"/>
    <p:sldId id="606" r:id="rId136"/>
    <p:sldId id="277" r:id="rId137"/>
    <p:sldId id="607" r:id="rId138"/>
    <p:sldId id="608" r:id="rId139"/>
    <p:sldId id="609" r:id="rId140"/>
    <p:sldId id="610" r:id="rId141"/>
    <p:sldId id="611" r:id="rId142"/>
    <p:sldId id="612" r:id="rId143"/>
    <p:sldId id="613" r:id="rId144"/>
    <p:sldId id="614" r:id="rId145"/>
    <p:sldId id="615" r:id="rId146"/>
    <p:sldId id="616" r:id="rId147"/>
    <p:sldId id="617" r:id="rId148"/>
    <p:sldId id="618" r:id="rId149"/>
    <p:sldId id="619" r:id="rId150"/>
    <p:sldId id="620" r:id="rId151"/>
    <p:sldId id="621" r:id="rId152"/>
    <p:sldId id="622" r:id="rId153"/>
    <p:sldId id="623" r:id="rId154"/>
    <p:sldId id="624" r:id="rId155"/>
    <p:sldId id="625" r:id="rId156"/>
    <p:sldId id="626" r:id="rId157"/>
    <p:sldId id="627" r:id="rId158"/>
    <p:sldId id="628" r:id="rId159"/>
    <p:sldId id="629" r:id="rId160"/>
    <p:sldId id="630" r:id="rId161"/>
    <p:sldId id="631" r:id="rId162"/>
    <p:sldId id="632" r:id="rId163"/>
    <p:sldId id="633" r:id="rId164"/>
    <p:sldId id="634" r:id="rId165"/>
    <p:sldId id="635" r:id="rId166"/>
    <p:sldId id="636" r:id="rId167"/>
    <p:sldId id="637" r:id="rId168"/>
    <p:sldId id="638" r:id="rId169"/>
    <p:sldId id="639" r:id="rId170"/>
    <p:sldId id="640" r:id="rId171"/>
    <p:sldId id="313" r:id="rId172"/>
    <p:sldId id="314" r:id="rId173"/>
    <p:sldId id="641" r:id="rId174"/>
    <p:sldId id="642" r:id="rId175"/>
    <p:sldId id="643" r:id="rId176"/>
    <p:sldId id="318" r:id="rId177"/>
    <p:sldId id="319" r:id="rId178"/>
    <p:sldId id="320" r:id="rId179"/>
    <p:sldId id="321" r:id="rId180"/>
    <p:sldId id="322" r:id="rId181"/>
    <p:sldId id="323" r:id="rId182"/>
    <p:sldId id="324" r:id="rId183"/>
    <p:sldId id="592" r:id="rId1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CF0"/>
    <a:srgbClr val="193CF0"/>
    <a:srgbClr val="357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64B22-8F33-0C40-AD67-DF43B9593841}" v="2" dt="2024-11-25T03:38:44.052"/>
    <p1510:client id="{933137F3-022E-4DE5-B3F4-90B5665EBDDB}" v="2" dt="2024-11-26T00:56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/>
    <p:restoredTop sz="94658"/>
  </p:normalViewPr>
  <p:slideViewPr>
    <p:cSldViewPr snapToGrid="0">
      <p:cViewPr varScale="1">
        <p:scale>
          <a:sx n="152" d="100"/>
          <a:sy n="152" d="100"/>
        </p:scale>
        <p:origin x="3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an Li" userId="55ba4f79fc26ccb6" providerId="LiveId" clId="{94666D40-C345-483A-952E-4C79DAB42A63}"/>
    <pc:docChg chg="undo custSel addSld delSld modSld">
      <pc:chgData name="Yinan Li" userId="55ba4f79fc26ccb6" providerId="LiveId" clId="{94666D40-C345-483A-952E-4C79DAB42A63}" dt="2024-11-19T00:13:50.366" v="169" actId="20577"/>
      <pc:docMkLst>
        <pc:docMk/>
      </pc:docMkLst>
      <pc:sldChg chg="modSp add mod">
        <pc:chgData name="Yinan Li" userId="55ba4f79fc26ccb6" providerId="LiveId" clId="{94666D40-C345-483A-952E-4C79DAB42A63}" dt="2024-11-18T01:06:34.467" v="58" actId="20577"/>
        <pc:sldMkLst>
          <pc:docMk/>
          <pc:sldMk cId="3759270584" sldId="257"/>
        </pc:sldMkLst>
        <pc:spChg chg="mod">
          <ac:chgData name="Yinan Li" userId="55ba4f79fc26ccb6" providerId="LiveId" clId="{94666D40-C345-483A-952E-4C79DAB42A63}" dt="2024-11-18T01:06:34.467" v="58" actId="20577"/>
          <ac:spMkLst>
            <pc:docMk/>
            <pc:sldMk cId="3759270584" sldId="257"/>
            <ac:spMk id="5" creationId="{6FCE9572-CE43-7211-11DB-B37A3F56DD71}"/>
          </ac:spMkLst>
        </pc:spChg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3167187832" sldId="258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337659612" sldId="263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467017843" sldId="264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645616406" sldId="265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93476093" sldId="266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1323475003" sldId="267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974011488" sldId="268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892375994" sldId="269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4081743851" sldId="270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97115497" sldId="271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2011354347" sldId="272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310218800" sldId="273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089396260" sldId="287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762273023" sldId="288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671271861" sldId="289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901100620" sldId="290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016928016" sldId="291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1096056924" sldId="292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4000624951" sldId="293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4102051329" sldId="295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770213579" sldId="296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401134875" sldId="297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643911317" sldId="298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748867693" sldId="299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73216385" sldId="300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511182199" sldId="301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309355089" sldId="302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2371313850" sldId="303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1511790174" sldId="304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3842980893" sldId="305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174649696" sldId="306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3425608850" sldId="307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4202336283" sldId="308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2889155324" sldId="309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1244039429" sldId="310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2811962217" sldId="311"/>
        </pc:sldMkLst>
      </pc:sldChg>
      <pc:sldChg chg="add del">
        <pc:chgData name="Yinan Li" userId="55ba4f79fc26ccb6" providerId="LiveId" clId="{94666D40-C345-483A-952E-4C79DAB42A63}" dt="2024-11-18T00:50:16.018" v="33"/>
        <pc:sldMkLst>
          <pc:docMk/>
          <pc:sldMk cId="955763788" sldId="315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1223999275" sldId="316"/>
        </pc:sldMkLst>
      </pc:sldChg>
      <pc:sldChg chg="add">
        <pc:chgData name="Yinan Li" userId="55ba4f79fc26ccb6" providerId="LiveId" clId="{94666D40-C345-483A-952E-4C79DAB42A63}" dt="2024-11-18T00:41:16.737" v="1"/>
        <pc:sldMkLst>
          <pc:docMk/>
          <pc:sldMk cId="1406183419" sldId="317"/>
        </pc:sldMkLst>
      </pc:sldChg>
      <pc:sldChg chg="modSp add">
        <pc:chgData name="Yinan Li" userId="55ba4f79fc26ccb6" providerId="LiveId" clId="{94666D40-C345-483A-952E-4C79DAB42A63}" dt="2024-11-18T00:44:02.728" v="6" actId="20577"/>
        <pc:sldMkLst>
          <pc:docMk/>
          <pc:sldMk cId="2838478295" sldId="463"/>
        </pc:sldMkLst>
        <pc:spChg chg="mod">
          <ac:chgData name="Yinan Li" userId="55ba4f79fc26ccb6" providerId="LiveId" clId="{94666D40-C345-483A-952E-4C79DAB42A63}" dt="2024-11-18T00:44:02.728" v="6" actId="20577"/>
          <ac:spMkLst>
            <pc:docMk/>
            <pc:sldMk cId="2838478295" sldId="463"/>
            <ac:spMk id="3" creationId="{1A8A91E9-BCC6-C0EA-FC1F-CCCC8C7BCED4}"/>
          </ac:spMkLst>
        </pc:spChg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850345116" sldId="464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3418370363" sldId="465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476707675" sldId="466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4080786287" sldId="467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662855193" sldId="468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3529437521" sldId="469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168343984" sldId="470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483607442" sldId="471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2565665251" sldId="472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825267889" sldId="473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2406485899" sldId="474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933329048" sldId="475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2943439973" sldId="478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980501011" sldId="482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3935980654" sldId="483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3922909914" sldId="484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263379493" sldId="485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599518028" sldId="488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466749319" sldId="489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2005866823" sldId="490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248572394" sldId="491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673517392" sldId="492"/>
        </pc:sldMkLst>
      </pc:sldChg>
      <pc:sldChg chg="add">
        <pc:chgData name="Yinan Li" userId="55ba4f79fc26ccb6" providerId="LiveId" clId="{94666D40-C345-483A-952E-4C79DAB42A63}" dt="2024-11-18T00:47:48.153" v="30"/>
        <pc:sldMkLst>
          <pc:docMk/>
          <pc:sldMk cId="1932930985" sldId="493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4243465964" sldId="549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555675226" sldId="550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211822863" sldId="551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4193658882" sldId="552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233676792" sldId="553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593009205" sldId="554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84483463" sldId="555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504247670" sldId="556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807275212" sldId="558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783283339" sldId="559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939641076" sldId="561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061539835" sldId="562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33336798" sldId="563"/>
        </pc:sldMkLst>
      </pc:sldChg>
      <pc:sldChg chg="modSp add modAnim">
        <pc:chgData name="Yinan Li" userId="55ba4f79fc26ccb6" providerId="LiveId" clId="{94666D40-C345-483A-952E-4C79DAB42A63}" dt="2024-11-18T01:03:15.639" v="51" actId="20577"/>
        <pc:sldMkLst>
          <pc:docMk/>
          <pc:sldMk cId="472689201" sldId="564"/>
        </pc:sldMkLst>
        <pc:spChg chg="mod">
          <ac:chgData name="Yinan Li" userId="55ba4f79fc26ccb6" providerId="LiveId" clId="{94666D40-C345-483A-952E-4C79DAB42A63}" dt="2024-11-18T01:03:15.639" v="51" actId="20577"/>
          <ac:spMkLst>
            <pc:docMk/>
            <pc:sldMk cId="472689201" sldId="564"/>
            <ac:spMk id="3" creationId="{4D8A48AB-308A-36ED-D308-FEE516E5D1DF}"/>
          </ac:spMkLst>
        </pc:spChg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015784313" sldId="565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149994256" sldId="566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524122580" sldId="569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54959711" sldId="570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983960578" sldId="571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612332031" sldId="572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063948392" sldId="573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867739424" sldId="574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073458551" sldId="575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782788785" sldId="576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953633404" sldId="579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170582632" sldId="580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071403388" sldId="581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971833839" sldId="582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572625894" sldId="583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98346727" sldId="584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1580253237" sldId="585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40365682" sldId="586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3321442327" sldId="587"/>
        </pc:sldMkLst>
      </pc:sldChg>
      <pc:sldChg chg="add">
        <pc:chgData name="Yinan Li" userId="55ba4f79fc26ccb6" providerId="LiveId" clId="{94666D40-C345-483A-952E-4C79DAB42A63}" dt="2024-11-18T01:02:15.371" v="48"/>
        <pc:sldMkLst>
          <pc:docMk/>
          <pc:sldMk cId="2736912142" sldId="588"/>
        </pc:sldMkLst>
      </pc:sldChg>
      <pc:sldChg chg="addSp delSp modSp add mod delAnim">
        <pc:chgData name="Yinan Li" userId="55ba4f79fc26ccb6" providerId="LiveId" clId="{94666D40-C345-483A-952E-4C79DAB42A63}" dt="2024-11-19T00:13:50.366" v="169" actId="20577"/>
        <pc:sldMkLst>
          <pc:docMk/>
          <pc:sldMk cId="2531923422" sldId="589"/>
        </pc:sldMkLst>
        <pc:spChg chg="add mod">
          <ac:chgData name="Yinan Li" userId="55ba4f79fc26ccb6" providerId="LiveId" clId="{94666D40-C345-483A-952E-4C79DAB42A63}" dt="2024-11-19T00:13:50.366" v="169" actId="20577"/>
          <ac:spMkLst>
            <pc:docMk/>
            <pc:sldMk cId="2531923422" sldId="589"/>
            <ac:spMk id="6" creationId="{6E4CC797-9D8D-C0CB-27E2-3D753A7FBDFB}"/>
          </ac:spMkLst>
        </pc:spChg>
      </pc:sldChg>
      <pc:sldMasterChg chg="delSldLayout">
        <pc:chgData name="Yinan Li" userId="55ba4f79fc26ccb6" providerId="LiveId" clId="{94666D40-C345-483A-952E-4C79DAB42A63}" dt="2024-11-18T00:41:04.442" v="0" actId="47"/>
        <pc:sldMasterMkLst>
          <pc:docMk/>
          <pc:sldMasterMk cId="3914604378" sldId="2147483660"/>
        </pc:sldMasterMkLst>
      </pc:sldMasterChg>
    </pc:docChg>
  </pc:docChgLst>
  <pc:docChgLst>
    <pc:chgData userId="55ba4f79fc26ccb6" providerId="LiveId" clId="{76117940-8BCA-4220-AAD4-3CE246F0E948}"/>
    <pc:docChg chg="custSel addSld delSld modSld sldOrd">
      <pc:chgData name="" userId="55ba4f79fc26ccb6" providerId="LiveId" clId="{76117940-8BCA-4220-AAD4-3CE246F0E948}" dt="2024-11-25T06:23:47.886" v="31" actId="14100"/>
      <pc:docMkLst>
        <pc:docMk/>
      </pc:docMkLst>
      <pc:sldChg chg="add">
        <pc:chgData name="" userId="55ba4f79fc26ccb6" providerId="LiveId" clId="{76117940-8BCA-4220-AAD4-3CE246F0E948}" dt="2024-11-25T06:19:56.021" v="1"/>
        <pc:sldMkLst>
          <pc:docMk/>
          <pc:sldMk cId="2246488340" sldId="312"/>
        </pc:sldMkLst>
      </pc:sldChg>
      <pc:sldChg chg="del">
        <pc:chgData name="" userId="55ba4f79fc26ccb6" providerId="LiveId" clId="{76117940-8BCA-4220-AAD4-3CE246F0E948}" dt="2024-11-25T06:19:52.183" v="0" actId="2696"/>
        <pc:sldMkLst>
          <pc:docMk/>
          <pc:sldMk cId="2766140641" sldId="312"/>
        </pc:sldMkLst>
      </pc:sldChg>
      <pc:sldChg chg="ord">
        <pc:chgData name="" userId="55ba4f79fc26ccb6" providerId="LiveId" clId="{76117940-8BCA-4220-AAD4-3CE246F0E948}" dt="2024-11-25T06:20:39.269" v="2"/>
        <pc:sldMkLst>
          <pc:docMk/>
          <pc:sldMk cId="2531923422" sldId="589"/>
        </pc:sldMkLst>
      </pc:sldChg>
      <pc:sldChg chg="modSp add">
        <pc:chgData name="" userId="55ba4f79fc26ccb6" providerId="LiveId" clId="{76117940-8BCA-4220-AAD4-3CE246F0E948}" dt="2024-11-25T06:23:47.886" v="31" actId="14100"/>
        <pc:sldMkLst>
          <pc:docMk/>
          <pc:sldMk cId="2447326976" sldId="592"/>
        </pc:sldMkLst>
        <pc:spChg chg="mod">
          <ac:chgData name="" userId="55ba4f79fc26ccb6" providerId="LiveId" clId="{76117940-8BCA-4220-AAD4-3CE246F0E948}" dt="2024-11-25T06:23:47.886" v="31" actId="14100"/>
          <ac:spMkLst>
            <pc:docMk/>
            <pc:sldMk cId="2447326976" sldId="592"/>
            <ac:spMk id="6" creationId="{6E4CC797-9D8D-C0CB-27E2-3D753A7FBDFB}"/>
          </ac:spMkLst>
        </pc:spChg>
      </pc:sldChg>
    </pc:docChg>
  </pc:docChgLst>
  <pc:docChgLst>
    <pc:chgData name="Yinan Li" userId="55ba4f79fc26ccb6" providerId="LiveId" clId="{D2B1E529-4BC7-4402-83E0-275CE42B2EDE}"/>
    <pc:docChg chg="undo custSel addSld delSld modSld sldOrd">
      <pc:chgData name="Yinan Li" userId="55ba4f79fc26ccb6" providerId="LiveId" clId="{D2B1E529-4BC7-4402-83E0-275CE42B2EDE}" dt="2024-11-11T08:35:52.890" v="745"/>
      <pc:docMkLst>
        <pc:docMk/>
      </pc:docMkLst>
      <pc:sldMasterChg chg="delSldLayout">
        <pc:chgData name="Yinan Li" userId="55ba4f79fc26ccb6" providerId="LiveId" clId="{D2B1E529-4BC7-4402-83E0-275CE42B2EDE}" dt="2024-10-28T07:14:07.165" v="0" actId="47"/>
        <pc:sldMasterMkLst>
          <pc:docMk/>
          <pc:sldMasterMk cId="3914604378" sldId="2147483660"/>
        </pc:sldMasterMkLst>
      </pc:sldMasterChg>
    </pc:docChg>
  </pc:docChgLst>
  <pc:docChgLst>
    <pc:chgData name="Yinan Li" userId="55ba4f79fc26ccb6" providerId="LiveId" clId="{9C147D83-4268-4132-88A5-BFB10F7F7427}"/>
    <pc:docChg chg="addSld delSld modSld sldOrd delMainMaster">
      <pc:chgData name="Yinan Li" userId="55ba4f79fc26ccb6" providerId="LiveId" clId="{9C147D83-4268-4132-88A5-BFB10F7F7427}" dt="2024-11-18T00:37:15.157" v="49"/>
      <pc:docMkLst>
        <pc:docMk/>
      </pc:docMkLst>
      <pc:sldChg chg="add">
        <pc:chgData name="Yinan Li" userId="55ba4f79fc26ccb6" providerId="LiveId" clId="{9C147D83-4268-4132-88A5-BFB10F7F7427}" dt="2024-11-11T08:37:46.810" v="1"/>
        <pc:sldMkLst>
          <pc:docMk/>
          <pc:sldMk cId="56234483" sldId="275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2974747116" sldId="276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1961064331" sldId="278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197216837" sldId="279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3501439701" sldId="280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4217684620" sldId="281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2492028946" sldId="282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974533865" sldId="283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613067626" sldId="284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227615643" sldId="285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2890125402" sldId="286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3195764128" sldId="294"/>
        </pc:sldMkLst>
      </pc:sldChg>
      <pc:sldChg chg="add">
        <pc:chgData name="Yinan Li" userId="55ba4f79fc26ccb6" providerId="LiveId" clId="{9C147D83-4268-4132-88A5-BFB10F7F7427}" dt="2024-11-11T08:37:46.810" v="1"/>
        <pc:sldMkLst>
          <pc:docMk/>
          <pc:sldMk cId="3542969519" sldId="461"/>
        </pc:sldMkLst>
      </pc:sldChg>
      <pc:sldChg chg="modSp add mod ord">
        <pc:chgData name="Yinan Li" userId="55ba4f79fc26ccb6" providerId="LiveId" clId="{9C147D83-4268-4132-88A5-BFB10F7F7427}" dt="2024-11-18T00:37:15.157" v="49"/>
        <pc:sldMkLst>
          <pc:docMk/>
          <pc:sldMk cId="322656966" sldId="462"/>
        </pc:sldMkLst>
        <pc:spChg chg="mod">
          <ac:chgData name="Yinan Li" userId="55ba4f79fc26ccb6" providerId="LiveId" clId="{9C147D83-4268-4132-88A5-BFB10F7F7427}" dt="2024-11-12T00:42:27.364" v="43" actId="20577"/>
          <ac:spMkLst>
            <pc:docMk/>
            <pc:sldMk cId="322656966" sldId="462"/>
            <ac:spMk id="6" creationId="{8BB602F1-D47C-957A-227C-F6BBAF7258D2}"/>
          </ac:spMkLst>
        </pc:spChg>
      </pc:sldChg>
      <pc:sldMasterChg chg="delSldLayout">
        <pc:chgData name="Yinan Li" userId="55ba4f79fc26ccb6" providerId="LiveId" clId="{9C147D83-4268-4132-88A5-BFB10F7F7427}" dt="2024-11-11T08:37:29.220" v="0" actId="47"/>
        <pc:sldMasterMkLst>
          <pc:docMk/>
          <pc:sldMasterMk cId="3914604378" sldId="2147483660"/>
        </pc:sldMasterMkLst>
      </pc:sldMasterChg>
    </pc:docChg>
  </pc:docChgLst>
  <pc:docChgLst>
    <pc:chgData name="Yinan Li" userId="55ba4f79fc26ccb6" providerId="LiveId" clId="{1CC64B22-8F33-0C40-AD67-DF43B9593841}"/>
    <pc:docChg chg="addSld delSld modSld">
      <pc:chgData name="Yinan Li" userId="55ba4f79fc26ccb6" providerId="LiveId" clId="{1CC64B22-8F33-0C40-AD67-DF43B9593841}" dt="2024-11-25T03:38:50.459" v="4" actId="2696"/>
      <pc:docMkLst>
        <pc:docMk/>
      </pc:docMkLst>
      <pc:sldChg chg="del">
        <pc:chgData name="Yinan Li" userId="55ba4f79fc26ccb6" providerId="LiveId" clId="{1CC64B22-8F33-0C40-AD67-DF43B9593841}" dt="2024-11-25T03:38:07.909" v="0" actId="2696"/>
        <pc:sldMkLst>
          <pc:docMk/>
          <pc:sldMk cId="298159372" sldId="313"/>
        </pc:sldMkLst>
      </pc:sldChg>
      <pc:sldChg chg="add del">
        <pc:chgData name="Yinan Li" userId="55ba4f79fc26ccb6" providerId="LiveId" clId="{1CC64B22-8F33-0C40-AD67-DF43B9593841}" dt="2024-11-25T03:38:50" v="3" actId="2696"/>
        <pc:sldMkLst>
          <pc:docMk/>
          <pc:sldMk cId="3075287291" sldId="313"/>
        </pc:sldMkLst>
      </pc:sldChg>
      <pc:sldChg chg="add del">
        <pc:chgData name="Yinan Li" userId="55ba4f79fc26ccb6" providerId="LiveId" clId="{1CC64B22-8F33-0C40-AD67-DF43B9593841}" dt="2024-11-25T03:38:50.459" v="4" actId="2696"/>
        <pc:sldMkLst>
          <pc:docMk/>
          <pc:sldMk cId="1136465021" sldId="314"/>
        </pc:sldMkLst>
      </pc:sldChg>
      <pc:sldChg chg="del">
        <pc:chgData name="Yinan Li" userId="55ba4f79fc26ccb6" providerId="LiveId" clId="{1CC64B22-8F33-0C40-AD67-DF43B9593841}" dt="2024-11-25T03:38:07.909" v="0" actId="2696"/>
        <pc:sldMkLst>
          <pc:docMk/>
          <pc:sldMk cId="3482494696" sldId="314"/>
        </pc:sldMkLst>
      </pc:sldChg>
      <pc:sldChg chg="add">
        <pc:chgData name="Yinan Li" userId="55ba4f79fc26ccb6" providerId="LiveId" clId="{1CC64B22-8F33-0C40-AD67-DF43B9593841}" dt="2024-11-25T03:38:44.049" v="2"/>
        <pc:sldMkLst>
          <pc:docMk/>
          <pc:sldMk cId="1977178550" sldId="590"/>
        </pc:sldMkLst>
      </pc:sldChg>
      <pc:sldChg chg="add">
        <pc:chgData name="Yinan Li" userId="55ba4f79fc26ccb6" providerId="LiveId" clId="{1CC64B22-8F33-0C40-AD67-DF43B9593841}" dt="2024-11-25T03:38:44.049" v="2"/>
        <pc:sldMkLst>
          <pc:docMk/>
          <pc:sldMk cId="292106085" sldId="591"/>
        </pc:sldMkLst>
      </pc:sldChg>
    </pc:docChg>
  </pc:docChgLst>
  <pc:docChgLst>
    <pc:chgData name="Yinan Li" userId="55ba4f79fc26ccb6" providerId="LiveId" clId="{41AEF859-9EF9-4A01-9C28-020BA533C1DB}"/>
    <pc:docChg chg="undo custSel addSld delSld modSld sldOrd">
      <pc:chgData name="Yinan Li" userId="55ba4f79fc26ccb6" providerId="LiveId" clId="{41AEF859-9EF9-4A01-9C28-020BA533C1DB}" dt="2024-10-22T00:44:38.171" v="3283" actId="20577"/>
      <pc:docMkLst>
        <pc:docMk/>
      </pc:docMkLst>
      <pc:sldMasterChg chg="delSldLayout">
        <pc:chgData name="Yinan Li" userId="55ba4f79fc26ccb6" providerId="LiveId" clId="{41AEF859-9EF9-4A01-9C28-020BA533C1DB}" dt="2024-10-11T01:52:22.791" v="1393" actId="47"/>
        <pc:sldMasterMkLst>
          <pc:docMk/>
          <pc:sldMasterMk cId="3914604378" sldId="2147483660"/>
        </pc:sldMasterMkLst>
      </pc:sldMasterChg>
    </pc:docChg>
  </pc:docChgLst>
  <pc:docChgLst>
    <pc:chgData name="Yinan Li" userId="55ba4f79fc26ccb6" providerId="LiveId" clId="{933137F3-022E-4DE5-B3F4-90B5665EBDDB}"/>
    <pc:docChg chg="addSld delSld modSld sldOrd">
      <pc:chgData name="Yinan Li" userId="55ba4f79fc26ccb6" providerId="LiveId" clId="{933137F3-022E-4DE5-B3F4-90B5665EBDDB}" dt="2024-11-26T00:56:48.196" v="3"/>
      <pc:docMkLst>
        <pc:docMk/>
      </pc:docMkLst>
      <pc:sldChg chg="add">
        <pc:chgData name="Yinan Li" userId="55ba4f79fc26ccb6" providerId="LiveId" clId="{933137F3-022E-4DE5-B3F4-90B5665EBDDB}" dt="2024-11-26T00:53:13.388" v="1"/>
        <pc:sldMkLst>
          <pc:docMk/>
          <pc:sldMk cId="3213319187" sldId="25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823639862" sldId="26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241288206" sldId="26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912475056" sldId="26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21347057" sldId="274"/>
        </pc:sldMkLst>
      </pc:sldChg>
      <pc:sldChg chg="ord">
        <pc:chgData name="Yinan Li" userId="55ba4f79fc26ccb6" providerId="LiveId" clId="{933137F3-022E-4DE5-B3F4-90B5665EBDDB}" dt="2024-11-25T06:56:26.915" v="0" actId="20578"/>
        <pc:sldMkLst>
          <pc:docMk/>
          <pc:sldMk cId="2974747116" sldId="276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579712218" sldId="277"/>
        </pc:sldMkLst>
      </pc:sldChg>
      <pc:sldChg chg="del">
        <pc:chgData name="Yinan Li" userId="55ba4f79fc26ccb6" providerId="LiveId" clId="{933137F3-022E-4DE5-B3F4-90B5665EBDDB}" dt="2024-11-26T00:56:18.326" v="2" actId="2696"/>
        <pc:sldMkLst>
          <pc:docMk/>
          <pc:sldMk cId="2246488340" sldId="312"/>
        </pc:sldMkLst>
      </pc:sldChg>
      <pc:sldChg chg="add">
        <pc:chgData name="Yinan Li" userId="55ba4f79fc26ccb6" providerId="LiveId" clId="{933137F3-022E-4DE5-B3F4-90B5665EBDDB}" dt="2024-11-26T00:56:48.196" v="3"/>
        <pc:sldMkLst>
          <pc:docMk/>
          <pc:sldMk cId="3080510733" sldId="31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251957461" sldId="31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108327266" sldId="314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080657115" sldId="318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119388196" sldId="31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999817728" sldId="32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01168731" sldId="32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537683670" sldId="32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97327501" sldId="32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762235357" sldId="324"/>
        </pc:sldMkLst>
      </pc:sldChg>
      <pc:sldChg chg="add">
        <pc:chgData name="Yinan Li" userId="55ba4f79fc26ccb6" providerId="LiveId" clId="{933137F3-022E-4DE5-B3F4-90B5665EBDDB}" dt="2024-11-26T00:56:48.196" v="3"/>
        <pc:sldMkLst>
          <pc:docMk/>
          <pc:sldMk cId="1719102680" sldId="590"/>
        </pc:sldMkLst>
      </pc:sldChg>
      <pc:sldChg chg="del">
        <pc:chgData name="Yinan Li" userId="55ba4f79fc26ccb6" providerId="LiveId" clId="{933137F3-022E-4DE5-B3F4-90B5665EBDDB}" dt="2024-11-26T00:56:18.326" v="2" actId="2696"/>
        <pc:sldMkLst>
          <pc:docMk/>
          <pc:sldMk cId="1977178550" sldId="590"/>
        </pc:sldMkLst>
      </pc:sldChg>
      <pc:sldChg chg="del">
        <pc:chgData name="Yinan Li" userId="55ba4f79fc26ccb6" providerId="LiveId" clId="{933137F3-022E-4DE5-B3F4-90B5665EBDDB}" dt="2024-11-26T00:56:18.326" v="2" actId="2696"/>
        <pc:sldMkLst>
          <pc:docMk/>
          <pc:sldMk cId="292106085" sldId="591"/>
        </pc:sldMkLst>
      </pc:sldChg>
      <pc:sldChg chg="add">
        <pc:chgData name="Yinan Li" userId="55ba4f79fc26ccb6" providerId="LiveId" clId="{933137F3-022E-4DE5-B3F4-90B5665EBDDB}" dt="2024-11-26T00:56:48.196" v="3"/>
        <pc:sldMkLst>
          <pc:docMk/>
          <pc:sldMk cId="575898560" sldId="59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144814016" sldId="59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439236996" sldId="594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706703432" sldId="595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580755033" sldId="596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770953293" sldId="597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881990490" sldId="598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647307642" sldId="59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110154309" sldId="60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117710478" sldId="60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779269560" sldId="60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545780980" sldId="60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824841150" sldId="604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418065293" sldId="605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677352333" sldId="606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687096002" sldId="607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361088287" sldId="608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769885679" sldId="60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750396188" sldId="61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914406439" sldId="61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499327765" sldId="61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106188790" sldId="61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888716735" sldId="614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046010855" sldId="615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027372112" sldId="616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093461745" sldId="617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37772571" sldId="618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484085861" sldId="61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025814133" sldId="62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602027883" sldId="62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00982506" sldId="62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925558019" sldId="62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349236297" sldId="624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343578437" sldId="625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835146923" sldId="626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991168242" sldId="627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036367837" sldId="628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729602089" sldId="62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415923949" sldId="63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708779501" sldId="63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20544088" sldId="63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676215816" sldId="633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315433066" sldId="634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396625749" sldId="635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77459378" sldId="636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388955748" sldId="637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759184686" sldId="638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3014802592" sldId="639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181415565" sldId="640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2769545963" sldId="641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4230049471" sldId="642"/>
        </pc:sldMkLst>
      </pc:sldChg>
      <pc:sldChg chg="add">
        <pc:chgData name="Yinan Li" userId="55ba4f79fc26ccb6" providerId="LiveId" clId="{933137F3-022E-4DE5-B3F4-90B5665EBDDB}" dt="2024-11-26T00:53:13.388" v="1"/>
        <pc:sldMkLst>
          <pc:docMk/>
          <pc:sldMk cId="987125745" sldId="6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D4D8C-1347-0F4C-AE10-D05F7E11DA53}" type="datetimeFigureOut">
              <a:rPr kumimoji="1" lang="zh-CN" altLang="en-US" smtClean="0"/>
              <a:t>2024/11/26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91865-714E-794A-91EC-EE5DCEDEF0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956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B793-B4DC-BB48-88EE-8F2C1968F774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46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C83C43-9D90-4A1B-AC6C-5940607668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428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1D31-D355-4B20-AA6B-6AC25693B30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16B03-2C42-41B1-AAC0-16D8BC304AA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0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58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58E33-DBB0-4860-B125-8E282C97371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D15E1-FCF7-472E-9FEB-4F8E54FE348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12192000" cy="68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79.wmf"/><Relationship Id="rId18" Type="http://schemas.openxmlformats.org/officeDocument/2006/relationships/oleObject" Target="../embeddings/oleObject80.bin"/><Relationship Id="rId26" Type="http://schemas.openxmlformats.org/officeDocument/2006/relationships/image" Target="../media/image86.wmf"/><Relationship Id="rId3" Type="http://schemas.openxmlformats.org/officeDocument/2006/relationships/image" Target="../media/image74.wmf"/><Relationship Id="rId21" Type="http://schemas.openxmlformats.org/officeDocument/2006/relationships/image" Target="../media/image83.wmf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81.wmf"/><Relationship Id="rId25" Type="http://schemas.openxmlformats.org/officeDocument/2006/relationships/oleObject" Target="../embeddings/oleObject83.bin"/><Relationship Id="rId2" Type="http://schemas.openxmlformats.org/officeDocument/2006/relationships/oleObject" Target="../embeddings/oleObject73.bin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1.bin"/><Relationship Id="rId29" Type="http://schemas.openxmlformats.org/officeDocument/2006/relationships/oleObject" Target="../embeddings/oleObject8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78.wmf"/><Relationship Id="rId24" Type="http://schemas.openxmlformats.org/officeDocument/2006/relationships/image" Target="../media/image85.wmf"/><Relationship Id="rId5" Type="http://schemas.openxmlformats.org/officeDocument/2006/relationships/image" Target="../media/image75.wmf"/><Relationship Id="rId15" Type="http://schemas.openxmlformats.org/officeDocument/2006/relationships/image" Target="../media/image80.wmf"/><Relationship Id="rId23" Type="http://schemas.openxmlformats.org/officeDocument/2006/relationships/oleObject" Target="../embeddings/oleObject82.bin"/><Relationship Id="rId28" Type="http://schemas.openxmlformats.org/officeDocument/2006/relationships/image" Target="../media/image87.w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82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78.bin"/><Relationship Id="rId22" Type="http://schemas.openxmlformats.org/officeDocument/2006/relationships/image" Target="../media/image84.wmf"/><Relationship Id="rId27" Type="http://schemas.openxmlformats.org/officeDocument/2006/relationships/oleObject" Target="../embeddings/oleObject84.bin"/><Relationship Id="rId30" Type="http://schemas.openxmlformats.org/officeDocument/2006/relationships/image" Target="../media/image88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29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96.wmf"/><Relationship Id="rId2" Type="http://schemas.openxmlformats.org/officeDocument/2006/relationships/oleObject" Target="../embeddings/oleObject86.bin"/><Relationship Id="rId16" Type="http://schemas.openxmlformats.org/officeDocument/2006/relationships/oleObject" Target="../embeddings/oleObject9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92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02.wmf"/><Relationship Id="rId18" Type="http://schemas.openxmlformats.org/officeDocument/2006/relationships/oleObject" Target="../embeddings/oleObject102.bin"/><Relationship Id="rId3" Type="http://schemas.openxmlformats.org/officeDocument/2006/relationships/image" Target="../media/image97.wmf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04.wmf"/><Relationship Id="rId2" Type="http://schemas.openxmlformats.org/officeDocument/2006/relationships/oleObject" Target="../embeddings/oleObject94.bin"/><Relationship Id="rId16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5" Type="http://schemas.openxmlformats.org/officeDocument/2006/relationships/image" Target="../media/image103.w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05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00.wmf"/><Relationship Id="rId14" Type="http://schemas.openxmlformats.org/officeDocument/2006/relationships/oleObject" Target="../embeddings/oleObject100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12.wmf"/><Relationship Id="rId2" Type="http://schemas.openxmlformats.org/officeDocument/2006/relationships/oleObject" Target="../embeddings/oleObject103.bin"/><Relationship Id="rId16" Type="http://schemas.openxmlformats.org/officeDocument/2006/relationships/oleObject" Target="../embeddings/oleObject10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5" Type="http://schemas.openxmlformats.org/officeDocument/2006/relationships/image" Target="../media/image111.wmf"/><Relationship Id="rId10" Type="http://schemas.openxmlformats.org/officeDocument/2006/relationships/oleObject" Target="../embeddings/oleObject107.bin"/><Relationship Id="rId19" Type="http://schemas.openxmlformats.org/officeDocument/2006/relationships/image" Target="../media/image113.w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108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wmf"/><Relationship Id="rId18" Type="http://schemas.openxmlformats.org/officeDocument/2006/relationships/oleObject" Target="../embeddings/oleObject119.bin"/><Relationship Id="rId26" Type="http://schemas.openxmlformats.org/officeDocument/2006/relationships/oleObject" Target="../embeddings/oleObject123.bin"/><Relationship Id="rId39" Type="http://schemas.openxmlformats.org/officeDocument/2006/relationships/image" Target="../media/image132.wmf"/><Relationship Id="rId21" Type="http://schemas.openxmlformats.org/officeDocument/2006/relationships/image" Target="../media/image123.wmf"/><Relationship Id="rId34" Type="http://schemas.openxmlformats.org/officeDocument/2006/relationships/oleObject" Target="../embeddings/oleObject127.bin"/><Relationship Id="rId42" Type="http://schemas.openxmlformats.org/officeDocument/2006/relationships/oleObject" Target="../embeddings/oleObject131.bin"/><Relationship Id="rId47" Type="http://schemas.openxmlformats.org/officeDocument/2006/relationships/image" Target="../media/image136.wmf"/><Relationship Id="rId7" Type="http://schemas.openxmlformats.org/officeDocument/2006/relationships/image" Target="../media/image116.wmf"/><Relationship Id="rId2" Type="http://schemas.openxmlformats.org/officeDocument/2006/relationships/oleObject" Target="../embeddings/oleObject111.bin"/><Relationship Id="rId16" Type="http://schemas.openxmlformats.org/officeDocument/2006/relationships/oleObject" Target="../embeddings/oleObject118.bin"/><Relationship Id="rId29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18.wmf"/><Relationship Id="rId24" Type="http://schemas.openxmlformats.org/officeDocument/2006/relationships/oleObject" Target="../embeddings/oleObject122.bin"/><Relationship Id="rId32" Type="http://schemas.openxmlformats.org/officeDocument/2006/relationships/oleObject" Target="../embeddings/oleObject126.bin"/><Relationship Id="rId37" Type="http://schemas.openxmlformats.org/officeDocument/2006/relationships/image" Target="../media/image131.wmf"/><Relationship Id="rId40" Type="http://schemas.openxmlformats.org/officeDocument/2006/relationships/oleObject" Target="../embeddings/oleObject130.bin"/><Relationship Id="rId45" Type="http://schemas.openxmlformats.org/officeDocument/2006/relationships/image" Target="../media/image135.wmf"/><Relationship Id="rId5" Type="http://schemas.openxmlformats.org/officeDocument/2006/relationships/image" Target="../media/image115.wmf"/><Relationship Id="rId15" Type="http://schemas.openxmlformats.org/officeDocument/2006/relationships/image" Target="../media/image120.wmf"/><Relationship Id="rId23" Type="http://schemas.openxmlformats.org/officeDocument/2006/relationships/image" Target="../media/image124.wmf"/><Relationship Id="rId28" Type="http://schemas.openxmlformats.org/officeDocument/2006/relationships/oleObject" Target="../embeddings/oleObject124.bin"/><Relationship Id="rId36" Type="http://schemas.openxmlformats.org/officeDocument/2006/relationships/oleObject" Target="../embeddings/oleObject128.bin"/><Relationship Id="rId10" Type="http://schemas.openxmlformats.org/officeDocument/2006/relationships/oleObject" Target="../embeddings/oleObject115.bin"/><Relationship Id="rId19" Type="http://schemas.openxmlformats.org/officeDocument/2006/relationships/image" Target="../media/image122.wmf"/><Relationship Id="rId31" Type="http://schemas.openxmlformats.org/officeDocument/2006/relationships/image" Target="../media/image128.wmf"/><Relationship Id="rId44" Type="http://schemas.openxmlformats.org/officeDocument/2006/relationships/oleObject" Target="../embeddings/oleObject132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17.wmf"/><Relationship Id="rId14" Type="http://schemas.openxmlformats.org/officeDocument/2006/relationships/oleObject" Target="../embeddings/oleObject117.bin"/><Relationship Id="rId22" Type="http://schemas.openxmlformats.org/officeDocument/2006/relationships/oleObject" Target="../embeddings/oleObject121.bin"/><Relationship Id="rId27" Type="http://schemas.openxmlformats.org/officeDocument/2006/relationships/image" Target="../media/image126.wmf"/><Relationship Id="rId30" Type="http://schemas.openxmlformats.org/officeDocument/2006/relationships/oleObject" Target="../embeddings/oleObject125.bin"/><Relationship Id="rId35" Type="http://schemas.openxmlformats.org/officeDocument/2006/relationships/image" Target="../media/image130.wmf"/><Relationship Id="rId43" Type="http://schemas.openxmlformats.org/officeDocument/2006/relationships/image" Target="../media/image134.wmf"/><Relationship Id="rId8" Type="http://schemas.openxmlformats.org/officeDocument/2006/relationships/oleObject" Target="../embeddings/oleObject114.bin"/><Relationship Id="rId3" Type="http://schemas.openxmlformats.org/officeDocument/2006/relationships/image" Target="../media/image114.wmf"/><Relationship Id="rId12" Type="http://schemas.openxmlformats.org/officeDocument/2006/relationships/oleObject" Target="../embeddings/oleObject116.bin"/><Relationship Id="rId17" Type="http://schemas.openxmlformats.org/officeDocument/2006/relationships/image" Target="../media/image121.wmf"/><Relationship Id="rId25" Type="http://schemas.openxmlformats.org/officeDocument/2006/relationships/image" Target="../media/image125.wmf"/><Relationship Id="rId33" Type="http://schemas.openxmlformats.org/officeDocument/2006/relationships/image" Target="../media/image129.wmf"/><Relationship Id="rId38" Type="http://schemas.openxmlformats.org/officeDocument/2006/relationships/oleObject" Target="../embeddings/oleObject129.bin"/><Relationship Id="rId46" Type="http://schemas.openxmlformats.org/officeDocument/2006/relationships/oleObject" Target="../embeddings/oleObject133.bin"/><Relationship Id="rId20" Type="http://schemas.openxmlformats.org/officeDocument/2006/relationships/oleObject" Target="../embeddings/oleObject120.bin"/><Relationship Id="rId41" Type="http://schemas.openxmlformats.org/officeDocument/2006/relationships/image" Target="../media/image133.w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6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6.png"/><Relationship Id="rId7" Type="http://schemas.openxmlformats.org/officeDocument/2006/relationships/image" Target="../media/image17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image" Target="../media/image11.wmf"/><Relationship Id="rId21" Type="http://schemas.openxmlformats.org/officeDocument/2006/relationships/image" Target="../media/image20.wmf"/><Relationship Id="rId34" Type="http://schemas.openxmlformats.org/officeDocument/2006/relationships/oleObject" Target="../embeddings/oleObject26.bin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8.wmf"/><Relationship Id="rId25" Type="http://schemas.openxmlformats.org/officeDocument/2006/relationships/image" Target="../media/image22.wmf"/><Relationship Id="rId33" Type="http://schemas.openxmlformats.org/officeDocument/2006/relationships/image" Target="../media/image26.wmf"/><Relationship Id="rId2" Type="http://schemas.openxmlformats.org/officeDocument/2006/relationships/oleObject" Target="../embeddings/oleObject10.bin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29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wmf"/><Relationship Id="rId24" Type="http://schemas.openxmlformats.org/officeDocument/2006/relationships/oleObject" Target="../embeddings/oleObject21.bin"/><Relationship Id="rId32" Type="http://schemas.openxmlformats.org/officeDocument/2006/relationships/oleObject" Target="../embeddings/oleObject25.bin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23" Type="http://schemas.openxmlformats.org/officeDocument/2006/relationships/image" Target="../media/image21.wmf"/><Relationship Id="rId28" Type="http://schemas.openxmlformats.org/officeDocument/2006/relationships/oleObject" Target="../embeddings/oleObject23.bin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9.wmf"/><Relationship Id="rId31" Type="http://schemas.openxmlformats.org/officeDocument/2006/relationships/image" Target="../media/image2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23.wmf"/><Relationship Id="rId30" Type="http://schemas.openxmlformats.org/officeDocument/2006/relationships/oleObject" Target="../embeddings/oleObject24.bin"/><Relationship Id="rId35" Type="http://schemas.openxmlformats.org/officeDocument/2006/relationships/image" Target="../media/image27.wmf"/><Relationship Id="rId8" Type="http://schemas.openxmlformats.org/officeDocument/2006/relationships/oleObject" Target="../embeddings/oleObject1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5.bin"/><Relationship Id="rId26" Type="http://schemas.openxmlformats.org/officeDocument/2006/relationships/oleObject" Target="../embeddings/oleObject39.bin"/><Relationship Id="rId3" Type="http://schemas.openxmlformats.org/officeDocument/2006/relationships/image" Target="../media/image28.wmf"/><Relationship Id="rId21" Type="http://schemas.openxmlformats.org/officeDocument/2006/relationships/image" Target="../media/image37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35.wmf"/><Relationship Id="rId25" Type="http://schemas.openxmlformats.org/officeDocument/2006/relationships/image" Target="../media/image39.wmf"/><Relationship Id="rId2" Type="http://schemas.openxmlformats.org/officeDocument/2006/relationships/oleObject" Target="../embeddings/oleObject27.bin"/><Relationship Id="rId16" Type="http://schemas.openxmlformats.org/officeDocument/2006/relationships/oleObject" Target="../embeddings/oleObject34.bin"/><Relationship Id="rId20" Type="http://schemas.openxmlformats.org/officeDocument/2006/relationships/oleObject" Target="../embeddings/oleObject36.bin"/><Relationship Id="rId29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2.wmf"/><Relationship Id="rId24" Type="http://schemas.openxmlformats.org/officeDocument/2006/relationships/oleObject" Target="../embeddings/oleObject38.bin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23" Type="http://schemas.openxmlformats.org/officeDocument/2006/relationships/image" Target="../media/image38.wmf"/><Relationship Id="rId28" Type="http://schemas.openxmlformats.org/officeDocument/2006/relationships/oleObject" Target="../embeddings/oleObject40.bin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33.bin"/><Relationship Id="rId22" Type="http://schemas.openxmlformats.org/officeDocument/2006/relationships/oleObject" Target="../embeddings/oleObject37.bin"/><Relationship Id="rId27" Type="http://schemas.openxmlformats.org/officeDocument/2006/relationships/image" Target="../media/image4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0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wmf"/><Relationship Id="rId18" Type="http://schemas.openxmlformats.org/officeDocument/2006/relationships/oleObject" Target="../embeddings/oleObject49.bin"/><Relationship Id="rId26" Type="http://schemas.openxmlformats.org/officeDocument/2006/relationships/oleObject" Target="../embeddings/oleObject53.bin"/><Relationship Id="rId3" Type="http://schemas.openxmlformats.org/officeDocument/2006/relationships/image" Target="../media/image42.wmf"/><Relationship Id="rId21" Type="http://schemas.openxmlformats.org/officeDocument/2006/relationships/image" Target="../media/image51.wmf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49.wmf"/><Relationship Id="rId25" Type="http://schemas.openxmlformats.org/officeDocument/2006/relationships/image" Target="../media/image53.wmf"/><Relationship Id="rId33" Type="http://schemas.openxmlformats.org/officeDocument/2006/relationships/image" Target="../media/image57.wmf"/><Relationship Id="rId2" Type="http://schemas.openxmlformats.org/officeDocument/2006/relationships/oleObject" Target="../embeddings/oleObject41.bin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6.wmf"/><Relationship Id="rId24" Type="http://schemas.openxmlformats.org/officeDocument/2006/relationships/oleObject" Target="../embeddings/oleObject52.bin"/><Relationship Id="rId32" Type="http://schemas.openxmlformats.org/officeDocument/2006/relationships/oleObject" Target="../embeddings/oleObject56.bin"/><Relationship Id="rId5" Type="http://schemas.openxmlformats.org/officeDocument/2006/relationships/image" Target="../media/image43.wmf"/><Relationship Id="rId15" Type="http://schemas.openxmlformats.org/officeDocument/2006/relationships/image" Target="../media/image48.wmf"/><Relationship Id="rId23" Type="http://schemas.openxmlformats.org/officeDocument/2006/relationships/image" Target="../media/image52.wmf"/><Relationship Id="rId28" Type="http://schemas.openxmlformats.org/officeDocument/2006/relationships/oleObject" Target="../embeddings/oleObject54.bin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50.wmf"/><Relationship Id="rId31" Type="http://schemas.openxmlformats.org/officeDocument/2006/relationships/image" Target="../media/image56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image" Target="../media/image54.wmf"/><Relationship Id="rId30" Type="http://schemas.openxmlformats.org/officeDocument/2006/relationships/oleObject" Target="../embeddings/oleObject55.bin"/><Relationship Id="rId8" Type="http://schemas.openxmlformats.org/officeDocument/2006/relationships/oleObject" Target="../embeddings/oleObject44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5.wmf"/><Relationship Id="rId2" Type="http://schemas.openxmlformats.org/officeDocument/2006/relationships/oleObject" Target="../embeddings/oleObject57.bin"/><Relationship Id="rId16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image" Target="../media/image64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6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5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43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73.wmf"/><Relationship Id="rId2" Type="http://schemas.openxmlformats.org/officeDocument/2006/relationships/oleObject" Target="../embeddings/oleObject65.bin"/><Relationship Id="rId16" Type="http://schemas.openxmlformats.org/officeDocument/2006/relationships/oleObject" Target="../embeddings/oleObject7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7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D74C5-94A3-796F-2CF6-CC3CD94E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BB602F1-D47C-957A-227C-F6BBAF7258D2}"/>
              </a:ext>
            </a:extLst>
          </p:cNvPr>
          <p:cNvSpPr txBox="1"/>
          <p:nvPr/>
        </p:nvSpPr>
        <p:spPr>
          <a:xfrm>
            <a:off x="1264204" y="1442174"/>
            <a:ext cx="95735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/>
              <a:t>作业：</a:t>
            </a:r>
            <a:endParaRPr lang="en-US" altLang="zh-CN" sz="5000" dirty="0"/>
          </a:p>
          <a:p>
            <a:r>
              <a:rPr lang="en-US" altLang="zh-CN" sz="5000" dirty="0"/>
              <a:t>pp. 211-214: 1</a:t>
            </a:r>
            <a:r>
              <a:rPr lang="zh-CN" altLang="en-US" sz="5000" dirty="0"/>
              <a:t> </a:t>
            </a:r>
            <a:r>
              <a:rPr lang="en-US" altLang="zh-CN" sz="5000" dirty="0"/>
              <a:t>6</a:t>
            </a:r>
            <a:r>
              <a:rPr lang="zh-CN" altLang="en-US" sz="5000" dirty="0"/>
              <a:t> </a:t>
            </a:r>
            <a:r>
              <a:rPr lang="en-US" altLang="zh-CN" sz="5000" dirty="0"/>
              <a:t>7</a:t>
            </a:r>
            <a:r>
              <a:rPr lang="zh-CN" altLang="en-US" sz="5000" dirty="0"/>
              <a:t> </a:t>
            </a:r>
            <a:r>
              <a:rPr lang="en-US" altLang="zh-CN" sz="5000" dirty="0"/>
              <a:t>8 16</a:t>
            </a:r>
            <a:r>
              <a:rPr lang="zh-CN" altLang="en-US" sz="5000" dirty="0"/>
              <a:t> </a:t>
            </a:r>
            <a:r>
              <a:rPr lang="en-US" altLang="zh-CN" sz="5000" dirty="0"/>
              <a:t>17</a:t>
            </a:r>
            <a:r>
              <a:rPr lang="zh-CN" altLang="en-US" sz="5000" dirty="0"/>
              <a:t> </a:t>
            </a:r>
            <a:r>
              <a:rPr lang="en-US" altLang="zh-CN" sz="5000" dirty="0"/>
              <a:t>19</a:t>
            </a:r>
            <a:endParaRPr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2265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0244" y="1004154"/>
            <a:ext cx="598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§4.5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线性方程组的应用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6967" y="1633334"/>
            <a:ext cx="51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4.5.1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线性方程组的代数应用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966652" y="2334033"/>
            <a:ext cx="9030788" cy="400110"/>
            <a:chOff x="966652" y="2334033"/>
            <a:chExt cx="9030788" cy="400110"/>
          </a:xfrm>
        </p:grpSpPr>
        <p:sp>
          <p:nvSpPr>
            <p:cNvPr id="2" name="文本框 1"/>
            <p:cNvSpPr txBox="1"/>
            <p:nvPr/>
          </p:nvSpPr>
          <p:spPr>
            <a:xfrm>
              <a:off x="966652" y="2334033"/>
              <a:ext cx="90307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       </a:t>
              </a:r>
              <a:r>
                <a:rPr lang="zh-CN" altLang="en-US" sz="2000" b="1" dirty="0">
                  <a:latin typeface="+mn-ea"/>
                </a:rPr>
                <a:t>线性方程组的理论可以用来判断向量组的线性相关性</a:t>
              </a:r>
              <a:r>
                <a:rPr lang="en-US" altLang="zh-CN" sz="2000" b="1" dirty="0">
                  <a:latin typeface="+mn-ea"/>
                </a:rPr>
                <a:t>.</a:t>
              </a:r>
              <a:r>
                <a:rPr lang="zh-CN" altLang="en-US" sz="2000" b="1" dirty="0">
                  <a:latin typeface="+mn-ea"/>
                </a:rPr>
                <a:t>将向量组组成矩阵  ，</a:t>
              </a:r>
              <a:endParaRPr lang="en-US" altLang="zh-CN" sz="2000" b="1" dirty="0">
                <a:latin typeface="+mn-ea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9483633" y="2342735"/>
            <a:ext cx="322217" cy="322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4885" imgH="164885" progId="Equation.DSMT4">
                    <p:embed/>
                  </p:oleObj>
                </mc:Choice>
                <mc:Fallback>
                  <p:oleObj name="Equation" r:id="rId2" imgW="164885" imgH="164885" progId="Equation.DSMT4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3633" y="2342735"/>
                          <a:ext cx="322217" cy="32221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组合 64"/>
          <p:cNvGrpSpPr/>
          <p:nvPr/>
        </p:nvGrpSpPr>
        <p:grpSpPr>
          <a:xfrm>
            <a:off x="855677" y="2342387"/>
            <a:ext cx="10674471" cy="870227"/>
            <a:chOff x="855677" y="2342387"/>
            <a:chExt cx="10674471" cy="870227"/>
          </a:xfrm>
        </p:grpSpPr>
        <p:sp>
          <p:nvSpPr>
            <p:cNvPr id="7" name="文本框 6"/>
            <p:cNvSpPr txBox="1"/>
            <p:nvPr/>
          </p:nvSpPr>
          <p:spPr>
            <a:xfrm>
              <a:off x="9805850" y="2342387"/>
              <a:ext cx="1724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通过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55677" y="2812504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讨论</a:t>
              </a: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1487296" y="2826469"/>
            <a:ext cx="811925" cy="331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696" imgH="177723" progId="Equation.DSMT4">
                    <p:embed/>
                  </p:oleObj>
                </mc:Choice>
                <mc:Fallback>
                  <p:oleObj name="Equation" r:id="rId4" imgW="469696" imgH="177723" progId="Equation.DSMT4">
                    <p:embed/>
                    <p:pic>
                      <p:nvPicPr>
                        <p:cNvPr id="16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7296" y="2826469"/>
                          <a:ext cx="811925" cy="33118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矩形 18"/>
            <p:cNvSpPr/>
            <p:nvPr/>
          </p:nvSpPr>
          <p:spPr>
            <a:xfrm>
              <a:off x="2267267" y="2812504"/>
              <a:ext cx="60494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是否有非零解来判断向量组线性相关还是线性无关</a:t>
              </a:r>
              <a:r>
                <a:rPr lang="en-US" altLang="zh-CN" sz="2000" b="1" dirty="0"/>
                <a:t>.</a:t>
              </a:r>
              <a:endParaRPr lang="zh-CN" altLang="en-US" sz="20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55677" y="3425296"/>
            <a:ext cx="226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1   </a:t>
            </a:r>
            <a:r>
              <a:rPr lang="zh-CN" altLang="en-US" sz="2000" b="1" dirty="0">
                <a:latin typeface="+mn-ea"/>
              </a:rPr>
              <a:t>判断向量组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011488" y="3419475"/>
            <a:ext cx="6794362" cy="406400"/>
            <a:chOff x="3011488" y="3419475"/>
            <a:chExt cx="6794362" cy="406400"/>
          </a:xfrm>
        </p:grpSpPr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3011488" y="3441700"/>
            <a:ext cx="1731962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3000" imgH="241200" progId="Equation.DSMT4">
                    <p:embed/>
                  </p:oleObj>
                </mc:Choice>
                <mc:Fallback>
                  <p:oleObj name="Equation" r:id="rId6" imgW="1143000" imgH="241200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1488" y="3441700"/>
                          <a:ext cx="1731962" cy="3841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4773612" y="3440113"/>
            <a:ext cx="1643063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17440" imgH="241200" progId="Equation.DSMT4">
                    <p:embed/>
                  </p:oleObj>
                </mc:Choice>
                <mc:Fallback>
                  <p:oleObj name="Equation" r:id="rId8" imgW="1117440" imgH="241200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612" y="3440113"/>
                          <a:ext cx="1643063" cy="3714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6506844" y="3446757"/>
            <a:ext cx="1506537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104840" imgH="241200" progId="Equation.DSMT4">
                    <p:embed/>
                  </p:oleObj>
                </mc:Choice>
                <mc:Fallback>
                  <p:oleObj name="Equation" r:id="rId10" imgW="1104840" imgH="241200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6844" y="3446757"/>
                          <a:ext cx="1506537" cy="3571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8132625" y="3419475"/>
            <a:ext cx="1673225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130040" imgH="241200" progId="Equation.DSMT4">
                    <p:embed/>
                  </p:oleObj>
                </mc:Choice>
                <mc:Fallback>
                  <p:oleObj name="Equation" r:id="rId12" imgW="1130040" imgH="241200" progId="Equation.DSMT4">
                    <p:embed/>
                    <p:pic>
                      <p:nvPicPr>
                        <p:cNvPr id="27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2625" y="3419475"/>
                          <a:ext cx="1673225" cy="3921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组合 66"/>
          <p:cNvGrpSpPr/>
          <p:nvPr/>
        </p:nvGrpSpPr>
        <p:grpSpPr>
          <a:xfrm>
            <a:off x="868334" y="3433732"/>
            <a:ext cx="9888090" cy="1002764"/>
            <a:chOff x="868334" y="3433732"/>
            <a:chExt cx="9888090" cy="1002764"/>
          </a:xfrm>
        </p:grpSpPr>
        <p:sp>
          <p:nvSpPr>
            <p:cNvPr id="28" name="矩形 27"/>
            <p:cNvSpPr/>
            <p:nvPr/>
          </p:nvSpPr>
          <p:spPr>
            <a:xfrm>
              <a:off x="9805850" y="3433732"/>
              <a:ext cx="9505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线性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68334" y="4036386"/>
              <a:ext cx="427843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相关还是线性无关</a:t>
              </a:r>
              <a:r>
                <a:rPr lang="en-US" altLang="zh-CN" sz="2000" b="1" dirty="0">
                  <a:latin typeface="+mn-ea"/>
                </a:rPr>
                <a:t>(</a:t>
              </a:r>
              <a:r>
                <a:rPr lang="zh-CN" altLang="en-US" sz="2000" b="1" dirty="0">
                  <a:latin typeface="+mn-ea"/>
                </a:rPr>
                <a:t>其中</a:t>
              </a:r>
              <a:endParaRPr lang="zh-CN" altLang="en-US" sz="2000" b="1" dirty="0"/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3640182" y="4065846"/>
            <a:ext cx="980429" cy="37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33169" imgH="203112" progId="Equation.DSMT4">
                    <p:embed/>
                  </p:oleObj>
                </mc:Choice>
                <mc:Fallback>
                  <p:oleObj name="Equation" r:id="rId14" imgW="533169" imgH="203112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0182" y="4065846"/>
                          <a:ext cx="980429" cy="3706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4531472" y="4032631"/>
              <a:ext cx="2313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各不相同的数</a:t>
              </a:r>
              <a:r>
                <a:rPr lang="en-US" altLang="zh-CN" sz="2000" b="1" dirty="0">
                  <a:latin typeface="+mn-ea"/>
                </a:rPr>
                <a:t>).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68334" y="4647007"/>
            <a:ext cx="55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解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1566434" y="4647007"/>
            <a:ext cx="3808137" cy="424687"/>
            <a:chOff x="1566434" y="4647007"/>
            <a:chExt cx="3808137" cy="424687"/>
          </a:xfrm>
        </p:grpSpPr>
        <p:sp>
          <p:nvSpPr>
            <p:cNvPr id="34" name="矩形 33"/>
            <p:cNvSpPr/>
            <p:nvPr/>
          </p:nvSpPr>
          <p:spPr>
            <a:xfrm>
              <a:off x="1566434" y="4647007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设由</a:t>
              </a:r>
              <a:endParaRPr lang="zh-CN" altLang="en-US" sz="2000" b="1" dirty="0"/>
            </a:p>
          </p:txBody>
        </p:sp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2194560" y="4660437"/>
            <a:ext cx="1175658" cy="391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00100" imgH="228600" progId="Equation.DSMT4">
                    <p:embed/>
                  </p:oleObj>
                </mc:Choice>
                <mc:Fallback>
                  <p:oleObj name="Equation" r:id="rId16" imgW="800100" imgH="228600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4560" y="4660437"/>
                          <a:ext cx="1175658" cy="3918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矩形 36"/>
            <p:cNvSpPr/>
            <p:nvPr/>
          </p:nvSpPr>
          <p:spPr>
            <a:xfrm>
              <a:off x="3341257" y="4671584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组成的矩阵为</a:t>
              </a:r>
              <a:endParaRPr lang="zh-CN" altLang="en-US" sz="2000" b="1" dirty="0"/>
            </a:p>
          </p:txBody>
        </p:sp>
        <p:graphicFrame>
          <p:nvGraphicFramePr>
            <p:cNvPr id="39" name="对象 38"/>
            <p:cNvGraphicFramePr>
              <a:graphicFrameLocks noChangeAspect="1"/>
            </p:cNvGraphicFramePr>
            <p:nvPr/>
          </p:nvGraphicFramePr>
          <p:xfrm>
            <a:off x="4918958" y="4729135"/>
            <a:ext cx="455613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03040" imgH="203040" progId="Equation.DSMT4">
                    <p:embed/>
                  </p:oleObj>
                </mc:Choice>
                <mc:Fallback>
                  <p:oleObj name="Equation" r:id="rId18" imgW="203040" imgH="203040" progId="Equation.DSMT4">
                    <p:embed/>
                    <p:pic>
                      <p:nvPicPr>
                        <p:cNvPr id="39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8958" y="4729135"/>
                          <a:ext cx="455613" cy="3317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组合 68"/>
          <p:cNvGrpSpPr/>
          <p:nvPr/>
        </p:nvGrpSpPr>
        <p:grpSpPr>
          <a:xfrm>
            <a:off x="855677" y="4661534"/>
            <a:ext cx="9722524" cy="927216"/>
            <a:chOff x="855677" y="4661534"/>
            <a:chExt cx="9722524" cy="927216"/>
          </a:xfrm>
        </p:grpSpPr>
        <p:sp>
          <p:nvSpPr>
            <p:cNvPr id="40" name="矩形 39"/>
            <p:cNvSpPr/>
            <p:nvPr/>
          </p:nvSpPr>
          <p:spPr>
            <a:xfrm>
              <a:off x="5223091" y="4661534"/>
              <a:ext cx="9589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又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因为</a:t>
              </a:r>
              <a:endParaRPr lang="zh-CN" altLang="en-US" sz="2000" b="1" dirty="0"/>
            </a:p>
          </p:txBody>
        </p:sp>
        <p:graphicFrame>
          <p:nvGraphicFramePr>
            <p:cNvPr id="42" name="对象 41"/>
            <p:cNvGraphicFramePr>
              <a:graphicFrameLocks noChangeAspect="1"/>
            </p:cNvGraphicFramePr>
            <p:nvPr/>
          </p:nvGraphicFramePr>
          <p:xfrm>
            <a:off x="6090598" y="4717824"/>
            <a:ext cx="768603" cy="313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469696" imgH="177723" progId="Equation.DSMT4">
                    <p:embed/>
                  </p:oleObj>
                </mc:Choice>
                <mc:Fallback>
                  <p:oleObj name="Equation" r:id="rId20" imgW="469696" imgH="177723" progId="Equation.DSMT4">
                    <p:embed/>
                    <p:pic>
                      <p:nvPicPr>
                        <p:cNvPr id="42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0598" y="4717824"/>
                          <a:ext cx="768603" cy="31350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矩形 42"/>
            <p:cNvSpPr/>
            <p:nvPr/>
          </p:nvSpPr>
          <p:spPr>
            <a:xfrm>
              <a:off x="6749785" y="4664094"/>
              <a:ext cx="1475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的系数矩阵</a:t>
              </a:r>
              <a:endParaRPr lang="zh-CN" altLang="en-US" sz="2000" b="1" dirty="0"/>
            </a:p>
          </p:txBody>
        </p:sp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8132625" y="4706155"/>
            <a:ext cx="296091" cy="296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4885" imgH="164885" progId="Equation.DSMT4">
                    <p:embed/>
                  </p:oleObj>
                </mc:Choice>
                <mc:Fallback>
                  <p:oleObj name="Equation" r:id="rId2" imgW="164885" imgH="164885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2625" y="4706155"/>
                          <a:ext cx="296091" cy="29609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矩形 45"/>
            <p:cNvSpPr/>
            <p:nvPr/>
          </p:nvSpPr>
          <p:spPr>
            <a:xfrm>
              <a:off x="8328867" y="4663524"/>
              <a:ext cx="2249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的行列式是范德蒙</a:t>
              </a:r>
              <a:endParaRPr lang="zh-CN" altLang="en-US" sz="2000" b="1" dirty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55677" y="5188640"/>
              <a:ext cx="16049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德行列式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即</a:t>
              </a:r>
              <a:endParaRPr lang="zh-CN" altLang="en-US" sz="2000" dirty="0"/>
            </a:p>
          </p:txBody>
        </p:sp>
      </p:grp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2357390" y="5219575"/>
          <a:ext cx="43481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768400" imgH="253800" progId="Equation.DSMT4">
                  <p:embed/>
                </p:oleObj>
              </mc:Choice>
              <mc:Fallback>
                <p:oleObj name="Equation" r:id="rId23" imgW="2768400" imgH="253800" progId="Equation.DSMT4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390" y="5219575"/>
                        <a:ext cx="4348163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组合 69"/>
          <p:cNvGrpSpPr/>
          <p:nvPr/>
        </p:nvGrpSpPr>
        <p:grpSpPr>
          <a:xfrm>
            <a:off x="6624042" y="5220610"/>
            <a:ext cx="3463450" cy="403153"/>
            <a:chOff x="6624042" y="5220610"/>
            <a:chExt cx="3463450" cy="403153"/>
          </a:xfrm>
        </p:grpSpPr>
        <p:sp>
          <p:nvSpPr>
            <p:cNvPr id="50" name="矩形 49"/>
            <p:cNvSpPr/>
            <p:nvPr/>
          </p:nvSpPr>
          <p:spPr>
            <a:xfrm>
              <a:off x="6624042" y="5220610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由</a:t>
              </a:r>
              <a:endParaRPr lang="zh-CN" altLang="en-US" sz="2000" b="1" dirty="0"/>
            </a:p>
          </p:txBody>
        </p:sp>
        <p:graphicFrame>
          <p:nvGraphicFramePr>
            <p:cNvPr id="52" name="对象 51"/>
            <p:cNvGraphicFramePr>
              <a:graphicFrameLocks noChangeAspect="1"/>
            </p:cNvGraphicFramePr>
            <p:nvPr/>
          </p:nvGraphicFramePr>
          <p:xfrm>
            <a:off x="6975565" y="5258003"/>
            <a:ext cx="967494" cy="365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33169" imgH="203112" progId="Equation.DSMT4">
                    <p:embed/>
                  </p:oleObj>
                </mc:Choice>
                <mc:Fallback>
                  <p:oleObj name="Equation" r:id="rId14" imgW="533169" imgH="203112" progId="Equation.DSMT4">
                    <p:embed/>
                    <p:pic>
                      <p:nvPicPr>
                        <p:cNvPr id="52" name="对象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75565" y="5258003"/>
                          <a:ext cx="967494" cy="3657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矩形 52"/>
            <p:cNvSpPr/>
            <p:nvPr/>
          </p:nvSpPr>
          <p:spPr>
            <a:xfrm>
              <a:off x="7850982" y="5220610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是各不相同的数得</a:t>
              </a:r>
              <a:endParaRPr lang="zh-CN" altLang="en-US" sz="2000" b="1" dirty="0"/>
            </a:p>
          </p:txBody>
        </p:sp>
      </p:grp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9979025" y="5229225"/>
          <a:ext cx="7112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57200" imgH="253800" progId="Equation.DSMT4">
                  <p:embed/>
                </p:oleObj>
              </mc:Choice>
              <mc:Fallback>
                <p:oleObj name="Equation" r:id="rId25" imgW="457200" imgH="253800" progId="Equation.DSMT4">
                  <p:embed/>
                  <p:pic>
                    <p:nvPicPr>
                      <p:cNvPr id="55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9025" y="5229225"/>
                        <a:ext cx="711200" cy="382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组合 70"/>
          <p:cNvGrpSpPr/>
          <p:nvPr/>
        </p:nvGrpSpPr>
        <p:grpSpPr>
          <a:xfrm>
            <a:off x="855677" y="5722071"/>
            <a:ext cx="2900592" cy="403106"/>
            <a:chOff x="855677" y="5722071"/>
            <a:chExt cx="2900592" cy="403106"/>
          </a:xfrm>
        </p:grpSpPr>
        <p:sp>
          <p:nvSpPr>
            <p:cNvPr id="56" name="矩形 55"/>
            <p:cNvSpPr/>
            <p:nvPr/>
          </p:nvSpPr>
          <p:spPr>
            <a:xfrm>
              <a:off x="855677" y="5725067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即</a:t>
              </a:r>
              <a:endParaRPr lang="zh-CN" altLang="en-US" sz="2000" dirty="0"/>
            </a:p>
          </p:txBody>
        </p:sp>
        <p:graphicFrame>
          <p:nvGraphicFramePr>
            <p:cNvPr id="58" name="对象 57"/>
            <p:cNvGraphicFramePr>
              <a:graphicFrameLocks noChangeAspect="1"/>
            </p:cNvGraphicFramePr>
            <p:nvPr/>
          </p:nvGraphicFramePr>
          <p:xfrm>
            <a:off x="1192808" y="5769726"/>
            <a:ext cx="747252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469696" imgH="177723" progId="Equation.DSMT4">
                    <p:embed/>
                  </p:oleObj>
                </mc:Choice>
                <mc:Fallback>
                  <p:oleObj name="Equation" r:id="rId27" imgW="469696" imgH="177723" progId="Equation.DSMT4">
                    <p:embed/>
                    <p:pic>
                      <p:nvPicPr>
                        <p:cNvPr id="58" name="对象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2808" y="5769726"/>
                          <a:ext cx="747252" cy="304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矩形 58"/>
            <p:cNvSpPr/>
            <p:nvPr/>
          </p:nvSpPr>
          <p:spPr>
            <a:xfrm>
              <a:off x="1893258" y="5722071"/>
              <a:ext cx="18630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只有零解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所以</a:t>
              </a: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665265" y="5726482"/>
            <a:ext cx="2455191" cy="400110"/>
            <a:chOff x="3665265" y="5726482"/>
            <a:chExt cx="2455191" cy="400110"/>
          </a:xfrm>
        </p:grpSpPr>
        <p:graphicFrame>
          <p:nvGraphicFramePr>
            <p:cNvPr id="61" name="对象 60"/>
            <p:cNvGraphicFramePr>
              <a:graphicFrameLocks noChangeAspect="1"/>
            </p:cNvGraphicFramePr>
            <p:nvPr/>
          </p:nvGraphicFramePr>
          <p:xfrm>
            <a:off x="3665265" y="5726581"/>
            <a:ext cx="1175658" cy="391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800100" imgH="228600" progId="Equation.DSMT4">
                    <p:embed/>
                  </p:oleObj>
                </mc:Choice>
                <mc:Fallback>
                  <p:oleObj name="Equation" r:id="rId29" imgW="800100" imgH="228600" progId="Equation.DSMT4">
                    <p:embed/>
                    <p:pic>
                      <p:nvPicPr>
                        <p:cNvPr id="61" name="对象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5265" y="5726581"/>
                          <a:ext cx="1175658" cy="3918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矩形 61"/>
            <p:cNvSpPr/>
            <p:nvPr/>
          </p:nvSpPr>
          <p:spPr>
            <a:xfrm>
              <a:off x="4773612" y="5726482"/>
              <a:ext cx="13468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线性无关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1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0" grpId="0"/>
      <p:bldP spid="3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4F5143-C088-FC0F-7857-64978EDEA656}"/>
                  </a:ext>
                </a:extLst>
              </p:cNvPr>
              <p:cNvSpPr txBox="1"/>
              <p:nvPr/>
            </p:nvSpPr>
            <p:spPr>
              <a:xfrm>
                <a:off x="537071" y="1092638"/>
                <a:ext cx="10358609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勾股定理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为内积空间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4F5143-C088-FC0F-7857-64978EDEA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1" y="1092638"/>
                <a:ext cx="10358609" cy="1431161"/>
              </a:xfrm>
              <a:prstGeom prst="rect">
                <a:avLst/>
              </a:prstGeo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57E6A4-0DFB-8189-E508-B4FACAE3ED7E}"/>
                  </a:ext>
                </a:extLst>
              </p:cNvPr>
              <p:cNvSpPr txBox="1"/>
              <p:nvPr/>
            </p:nvSpPr>
            <p:spPr>
              <a:xfrm>
                <a:off x="680292" y="2586076"/>
                <a:ext cx="60978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57E6A4-0DFB-8189-E508-B4FACAE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2" y="2586076"/>
                <a:ext cx="6097836" cy="461665"/>
              </a:xfrm>
              <a:prstGeom prst="rect">
                <a:avLst/>
              </a:prstGeom>
              <a:blipFill>
                <a:blip r:embed="rId3"/>
                <a:stretch>
                  <a:fillRect l="-1455" t="-131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0028EA-03E1-7A48-94D8-D30D03AC1282}"/>
                  </a:ext>
                </a:extLst>
              </p:cNvPr>
              <p:cNvSpPr txBox="1"/>
              <p:nvPr/>
            </p:nvSpPr>
            <p:spPr>
              <a:xfrm>
                <a:off x="1031453" y="3426581"/>
                <a:ext cx="6097836" cy="90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sSup>
                              <m:sSupPr>
                                <m:ctrlPr>
                                  <a:rPr lang="zh-CN" alt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sSup>
                              <m:sSupPr>
                                <m:ctrlPr>
                                  <a:rPr lang="zh-CN" alt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+∥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sSup>
                              <m:sSupPr>
                                <m:ctrlPr>
                                  <a:rPr lang="zh-CN" alt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0028EA-03E1-7A48-94D8-D30D03AC1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53" y="3426581"/>
                <a:ext cx="6097836" cy="907621"/>
              </a:xfrm>
              <a:prstGeom prst="rect">
                <a:avLst/>
              </a:prstGeom>
              <a:blipFill>
                <a:blip r:embed="rId4"/>
                <a:stretch>
                  <a:fillRect l="-1040" r="-64241" b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30B3313-85D4-3E92-0CA2-6C215F95C057}"/>
                  </a:ext>
                </a:extLst>
              </p:cNvPr>
              <p:cNvSpPr txBox="1"/>
              <p:nvPr/>
            </p:nvSpPr>
            <p:spPr>
              <a:xfrm>
                <a:off x="680291" y="5250857"/>
                <a:ext cx="108103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自己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验证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5.5.7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+∥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30B3313-85D4-3E92-0CA2-6C215F95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1" y="5250857"/>
                <a:ext cx="10810301" cy="461665"/>
              </a:xfrm>
              <a:prstGeom prst="rect">
                <a:avLst/>
              </a:prstGeom>
              <a:blipFill>
                <a:blip r:embed="rId5"/>
                <a:stretch>
                  <a:fillRect t="-1351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9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E042D0-FE8D-96FC-F8ED-DD55E4718680}"/>
                  </a:ext>
                </a:extLst>
              </p:cNvPr>
              <p:cNvSpPr txBox="1"/>
              <p:nvPr/>
            </p:nvSpPr>
            <p:spPr>
              <a:xfrm>
                <a:off x="675701" y="2690817"/>
                <a:ext cx="10840598" cy="1476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推论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且向量两两正交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∥"/>
                              <m:endChr m:val="∥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E042D0-FE8D-96FC-F8ED-DD55E4718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1" y="2690817"/>
                <a:ext cx="10840598" cy="1476366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320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D852C9-3907-BF19-895F-F22622FE2507}"/>
                  </a:ext>
                </a:extLst>
              </p:cNvPr>
              <p:cNvSpPr txBox="1"/>
              <p:nvPr/>
            </p:nvSpPr>
            <p:spPr>
              <a:xfrm>
                <a:off x="330506" y="843023"/>
                <a:ext cx="10840598" cy="528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在内积空间中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两个向量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距离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的长度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的距离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距离满足下列性质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)&gt;0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)≤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这里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是内积空间中的任意向量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D852C9-3907-BF19-895F-F22622FE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6" y="843023"/>
                <a:ext cx="10840598" cy="5283498"/>
              </a:xfrm>
              <a:prstGeom prst="rect">
                <a:avLst/>
              </a:prstGeom>
              <a:blipFill>
                <a:blip r:embed="rId2"/>
                <a:stretch>
                  <a:fillRect l="-819" b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4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D52A2A-6DE5-75E6-F9C6-531015BEBFA2}"/>
                  </a:ext>
                </a:extLst>
              </p:cNvPr>
              <p:cNvSpPr txBox="1"/>
              <p:nvPr/>
            </p:nvSpPr>
            <p:spPr>
              <a:xfrm>
                <a:off x="746393" y="1660659"/>
                <a:ext cx="60978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下证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性质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3 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</m:d>
                    <m:r>
                      <a:rPr lang="zh-CN" altLang="en-US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D52A2A-6DE5-75E6-F9C6-531015BE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93" y="1660659"/>
                <a:ext cx="6097836" cy="461665"/>
              </a:xfrm>
              <a:prstGeom prst="rect">
                <a:avLst/>
              </a:prstGeom>
              <a:blipFill>
                <a:blip r:embed="rId2"/>
                <a:stretch>
                  <a:fillRect t="-131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8C80A6-CB0B-AD3F-A157-E2E5D0F1265B}"/>
                  </a:ext>
                </a:extLst>
              </p:cNvPr>
              <p:cNvSpPr txBox="1"/>
              <p:nvPr/>
            </p:nvSpPr>
            <p:spPr>
              <a:xfrm>
                <a:off x="1445282" y="2939418"/>
                <a:ext cx="6097836" cy="826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 </m:t>
                            </m:r>
                          </m: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</m:d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</m:d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∥+∥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 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+ </m:t>
                            </m:r>
                            <m:r>
                              <a:rPr lang="zh-CN" alt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</m:d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8C80A6-CB0B-AD3F-A157-E2E5D0F1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82" y="2939418"/>
                <a:ext cx="6097836" cy="826188"/>
              </a:xfrm>
              <a:prstGeom prst="rect">
                <a:avLst/>
              </a:prstGeom>
              <a:blipFill>
                <a:blip r:embed="rId3"/>
                <a:stretch>
                  <a:fillRect l="-1040" r="-3866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CB82734-825B-06C3-CDF4-084886452ECA}"/>
              </a:ext>
            </a:extLst>
          </p:cNvPr>
          <p:cNvSpPr txBox="1"/>
          <p:nvPr/>
        </p:nvSpPr>
        <p:spPr>
          <a:xfrm>
            <a:off x="1123720" y="2445745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证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7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54C10BA-781A-0A48-6E30-D5597139AAA2}"/>
              </a:ext>
            </a:extLst>
          </p:cNvPr>
          <p:cNvSpPr txBox="1"/>
          <p:nvPr/>
        </p:nvSpPr>
        <p:spPr>
          <a:xfrm>
            <a:off x="305718" y="999647"/>
            <a:ext cx="5445087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5.5.3</a:t>
            </a: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内积的表示与标准正交基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C80413-01E4-513B-5416-A56FBE962698}"/>
              </a:ext>
            </a:extLst>
          </p:cNvPr>
          <p:cNvSpPr txBox="1"/>
          <p:nvPr/>
        </p:nvSpPr>
        <p:spPr>
          <a:xfrm>
            <a:off x="908892" y="2115494"/>
            <a:ext cx="9683826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这一节我们讨论有限维内积空间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在有限维线性空间中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选定一组基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向量由坐标刻画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线性变换由它在这基下的矩阵刻画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在有限维内积空间中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选定一组基后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我们将看到内积由基的度量矩阵刻画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585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E80686-787C-3C30-05A3-93BCF069CA9C}"/>
                  </a:ext>
                </a:extLst>
              </p:cNvPr>
              <p:cNvSpPr txBox="1"/>
              <p:nvPr/>
            </p:nvSpPr>
            <p:spPr>
              <a:xfrm>
                <a:off x="661013" y="849945"/>
                <a:ext cx="10598226" cy="5280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5.5.5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维内积空间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中取一组基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令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)  (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为基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度量矩阵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注意到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故度量矩阵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为对称矩阵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E80686-787C-3C30-05A3-93BCF069C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3" y="849945"/>
                <a:ext cx="10598226" cy="5280356"/>
              </a:xfrm>
              <a:prstGeom prst="rect">
                <a:avLst/>
              </a:prstGeom>
              <a:blipFill>
                <a:blip r:embed="rId2"/>
                <a:stretch>
                  <a:fillRect l="-837" b="-1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78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DE4AF7-E0CD-24FF-3541-219BEC9C7F6B}"/>
              </a:ext>
            </a:extLst>
          </p:cNvPr>
          <p:cNvSpPr txBox="1"/>
          <p:nvPr/>
        </p:nvSpPr>
        <p:spPr>
          <a:xfrm>
            <a:off x="883644" y="3198167"/>
            <a:ext cx="10424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度量矩阵完全确定了内积</a:t>
            </a:r>
            <a:r>
              <a:rPr lang="en-US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由度量矩阵可以求出任意两个向量的内积</a:t>
            </a:r>
            <a:r>
              <a:rPr lang="en-US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b="1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334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B756AF7-C367-C976-CA7B-1CB26179F434}"/>
                  </a:ext>
                </a:extLst>
              </p:cNvPr>
              <p:cNvSpPr txBox="1"/>
              <p:nvPr/>
            </p:nvSpPr>
            <p:spPr>
              <a:xfrm>
                <a:off x="273585" y="776976"/>
                <a:ext cx="11644829" cy="608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令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,  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𝑨𝒚</m:t>
                      </m:r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的度量矩阵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分别为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B756AF7-C367-C976-CA7B-1CB26179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5" y="776976"/>
                <a:ext cx="11644829" cy="6081024"/>
              </a:xfrm>
              <a:prstGeom prst="rect">
                <a:avLst/>
              </a:prstGeom>
              <a:blipFill>
                <a:blip r:embed="rId2"/>
                <a:stretch>
                  <a:fillRect l="-436" t="-417" b="-1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5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8D134D-47BB-2C8E-07AA-D8469965D5C0}"/>
                  </a:ext>
                </a:extLst>
              </p:cNvPr>
              <p:cNvSpPr txBox="1"/>
              <p:nvPr/>
            </p:nvSpPr>
            <p:spPr>
              <a:xfrm>
                <a:off x="532482" y="1381555"/>
                <a:ext cx="11127036" cy="1916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5.5.9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几何空间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的内积关于基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的度量矩阵是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3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阶单位矩阵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因此几何空间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中的列向量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的内积可以表示成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8D134D-47BB-2C8E-07AA-D8469965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82" y="1381555"/>
                <a:ext cx="11127036" cy="1916487"/>
              </a:xfrm>
              <a:prstGeom prst="rect">
                <a:avLst/>
              </a:prstGeom>
              <a:blipFill>
                <a:blip r:embed="rId2"/>
                <a:stretch>
                  <a:fillRect l="-797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246633-626A-5776-843E-0C1043B411B4}"/>
                  </a:ext>
                </a:extLst>
              </p:cNvPr>
              <p:cNvSpPr txBox="1"/>
              <p:nvPr/>
            </p:nvSpPr>
            <p:spPr>
              <a:xfrm>
                <a:off x="532482" y="3737329"/>
                <a:ext cx="11127036" cy="214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从这个例子可以看到标准正交基下的度量矩阵是单位矩阵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我们在一般的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维内积空间也引入标准正交基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首先类似于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3.4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节引入正交向量组的概念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246633-626A-5776-843E-0C1043B41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82" y="3737329"/>
                <a:ext cx="11127036" cy="2144177"/>
              </a:xfrm>
              <a:prstGeom prst="rect">
                <a:avLst/>
              </a:prstGeom>
              <a:blipFill>
                <a:blip r:embed="rId3"/>
                <a:stretch>
                  <a:fillRect b="-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40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2CE261-69E5-4F11-5ADA-5F40E514AD91}"/>
                  </a:ext>
                </a:extLst>
              </p:cNvPr>
              <p:cNvSpPr txBox="1"/>
              <p:nvPr/>
            </p:nvSpPr>
            <p:spPr>
              <a:xfrm>
                <a:off x="881349" y="2392306"/>
                <a:ext cx="10245687" cy="2073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5.5.6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如果内积空间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中的非零向量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两两正交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 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)=0, (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zh-CN" altLang="en-US" sz="24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正交向量组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2CE261-69E5-4F11-5ADA-5F40E514A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49" y="2392306"/>
                <a:ext cx="10245687" cy="2073388"/>
              </a:xfrm>
              <a:prstGeom prst="rect">
                <a:avLst/>
              </a:prstGeom>
              <a:blipFill>
                <a:blip r:embed="rId2"/>
                <a:stretch>
                  <a:fillRect l="-990" b="-5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83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34053" y="1320162"/>
            <a:ext cx="2270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2   </a:t>
            </a:r>
            <a:r>
              <a:rPr lang="zh-CN" altLang="en-US" sz="2000" b="1" dirty="0">
                <a:latin typeface="+mn-ea"/>
              </a:rPr>
              <a:t>证明：任意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57943" y="2039692"/>
            <a:ext cx="55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证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1718986" y="2012950"/>
            <a:ext cx="3270527" cy="426852"/>
            <a:chOff x="1718986" y="2012950"/>
            <a:chExt cx="3270527" cy="426852"/>
          </a:xfrm>
        </p:grpSpPr>
        <p:sp>
          <p:nvSpPr>
            <p:cNvPr id="12" name="矩形 11"/>
            <p:cNvSpPr/>
            <p:nvPr/>
          </p:nvSpPr>
          <p:spPr>
            <a:xfrm>
              <a:off x="2474333" y="2036540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kern="0" dirty="0">
                  <a:cs typeface="AdobeSongStd-Light"/>
                </a:rPr>
                <a:t>维向量组</a:t>
              </a:r>
              <a:endParaRPr lang="zh-CN" altLang="en-US" sz="2000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18986" y="2039692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0" dirty="0"/>
                <a:t>给定</a:t>
              </a:r>
              <a:endParaRPr lang="zh-CN" altLang="en-US" sz="2000" b="1" dirty="0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2308197" y="2083267"/>
            <a:ext cx="312959" cy="312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835" imgH="139518" progId="Equation.DSMT4">
                    <p:embed/>
                  </p:oleObj>
                </mc:Choice>
                <mc:Fallback>
                  <p:oleObj name="Equation" r:id="rId2" imgW="126835" imgH="139518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8197" y="2083267"/>
                          <a:ext cx="312959" cy="3129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3589338" y="2012950"/>
            <a:ext cx="1400175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27000" imgH="228600" progId="Equation.DSMT4">
                    <p:embed/>
                  </p:oleObj>
                </mc:Choice>
                <mc:Fallback>
                  <p:oleObj name="Equation" r:id="rId4" imgW="927000" imgH="22860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9338" y="2012950"/>
                          <a:ext cx="1400175" cy="4032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组合 46"/>
          <p:cNvGrpSpPr/>
          <p:nvPr/>
        </p:nvGrpSpPr>
        <p:grpSpPr>
          <a:xfrm>
            <a:off x="961740" y="2017713"/>
            <a:ext cx="9764998" cy="1000087"/>
            <a:chOff x="961740" y="2017713"/>
            <a:chExt cx="9764998" cy="1000087"/>
          </a:xfrm>
        </p:grpSpPr>
        <p:sp>
          <p:nvSpPr>
            <p:cNvPr id="24" name="矩形 23"/>
            <p:cNvSpPr/>
            <p:nvPr/>
          </p:nvSpPr>
          <p:spPr>
            <a:xfrm>
              <a:off x="4981345" y="2026303"/>
              <a:ext cx="30235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kern="0" dirty="0">
                  <a:cs typeface="AdobeSongStd-Light"/>
                </a:rPr>
                <a:t>在相应的齐次线性方程组</a:t>
              </a:r>
              <a:endParaRPr lang="zh-CN" altLang="en-US" sz="2000" b="1" dirty="0"/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7821613" y="2017713"/>
            <a:ext cx="2905125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28800" imgH="228600" progId="Equation.DSMT4">
                    <p:embed/>
                  </p:oleObj>
                </mc:Choice>
                <mc:Fallback>
                  <p:oleObj name="Equation" r:id="rId6" imgW="1828800" imgH="22860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1613" y="2017713"/>
                          <a:ext cx="2905125" cy="4127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/>
            <p:cNvSpPr/>
            <p:nvPr/>
          </p:nvSpPr>
          <p:spPr>
            <a:xfrm>
              <a:off x="961740" y="2617690"/>
              <a:ext cx="21210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kern="0" dirty="0">
                  <a:latin typeface="+mn-ea"/>
                  <a:cs typeface="AdobeSongStd-Light"/>
                </a:rPr>
                <a:t>中</a:t>
              </a:r>
              <a:r>
                <a:rPr lang="en-US" altLang="zh-CN" sz="2000" b="1" kern="0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kern="0" dirty="0">
                  <a:latin typeface="+mn-ea"/>
                  <a:cs typeface="AdobeSongStd-Light"/>
                </a:rPr>
                <a:t>未知量的个数</a:t>
              </a:r>
              <a:endParaRPr lang="zh-CN" altLang="en-US" sz="2000" b="1" dirty="0">
                <a:latin typeface="+mn-ea"/>
              </a:endParaRPr>
            </a:p>
          </p:txBody>
        </p:sp>
      </p:grp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040445" y="2658114"/>
          <a:ext cx="958263" cy="31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004" imgH="177646" progId="Equation.DSMT4">
                  <p:embed/>
                </p:oleObj>
              </mc:Choice>
              <mc:Fallback>
                <p:oleObj name="Equation" r:id="rId8" imgW="571004" imgH="177646" progId="Equation.DSMT4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445" y="2658114"/>
                        <a:ext cx="958263" cy="3194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3909986" y="2617690"/>
            <a:ext cx="2011128" cy="422948"/>
            <a:chOff x="3909986" y="2617690"/>
            <a:chExt cx="2011128" cy="422948"/>
          </a:xfrm>
        </p:grpSpPr>
        <p:sp>
          <p:nvSpPr>
            <p:cNvPr id="30" name="矩形 29"/>
            <p:cNvSpPr/>
            <p:nvPr/>
          </p:nvSpPr>
          <p:spPr>
            <a:xfrm>
              <a:off x="3909986" y="2617690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kern="0" dirty="0">
                  <a:cs typeface="AdobeSongStd-Light"/>
                </a:rPr>
                <a:t>大于方程个数</a:t>
              </a:r>
              <a:endParaRPr lang="zh-CN" altLang="en-US" sz="2000" b="1" dirty="0"/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5514714" y="2670751"/>
            <a:ext cx="406400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64880" progId="Equation.DSMT4">
                    <p:embed/>
                  </p:oleObj>
                </mc:Choice>
                <mc:Fallback>
                  <p:oleObj name="Equation" r:id="rId10" imgW="164880" imgH="164880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4714" y="2670751"/>
                          <a:ext cx="406400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矩形 31"/>
          <p:cNvSpPr/>
          <p:nvPr/>
        </p:nvSpPr>
        <p:spPr>
          <a:xfrm>
            <a:off x="5797183" y="2594209"/>
            <a:ext cx="4929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0" dirty="0">
                <a:latin typeface="+mn-ea"/>
                <a:cs typeface="AdobeSongStd-Light"/>
              </a:rPr>
              <a:t>所以必有自由未知量</a:t>
            </a:r>
            <a:r>
              <a:rPr lang="en-US" altLang="zh-CN" sz="2000" b="1" kern="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sz="2000" b="1" kern="0" dirty="0">
                <a:latin typeface="+mn-ea"/>
                <a:cs typeface="AdobeSongStd-Light"/>
              </a:rPr>
              <a:t>从而有非零解</a:t>
            </a:r>
            <a:r>
              <a:rPr lang="en-US" altLang="zh-CN" sz="2000" b="1" kern="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zh-CN" altLang="zh-CN" sz="2000" b="1" kern="0" dirty="0">
                <a:latin typeface="+mn-ea"/>
                <a:cs typeface="AdobeSongStd-Light"/>
              </a:rPr>
              <a:t>因此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049381" y="3152113"/>
            <a:ext cx="4358266" cy="409093"/>
            <a:chOff x="1049381" y="3152113"/>
            <a:chExt cx="4358266" cy="409093"/>
          </a:xfrm>
        </p:grpSpPr>
        <p:sp>
          <p:nvSpPr>
            <p:cNvPr id="2" name="矩形 1"/>
            <p:cNvSpPr/>
            <p:nvPr/>
          </p:nvSpPr>
          <p:spPr>
            <a:xfrm>
              <a:off x="2069402" y="3152113"/>
              <a:ext cx="3338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维向量必线性相关</a:t>
              </a:r>
              <a:r>
                <a:rPr lang="en-US" altLang="zh-CN" sz="2000" b="1" dirty="0">
                  <a:latin typeface="+mn-ea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1049381" y="3195688"/>
            <a:ext cx="544427" cy="330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04404" imgH="177569" progId="Equation.DSMT4">
                    <p:embed/>
                  </p:oleObj>
                </mc:Choice>
                <mc:Fallback>
                  <p:oleObj name="Equation" r:id="rId12" imgW="304404" imgH="177569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9381" y="3195688"/>
                          <a:ext cx="544427" cy="3309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矩形 33"/>
            <p:cNvSpPr/>
            <p:nvPr/>
          </p:nvSpPr>
          <p:spPr>
            <a:xfrm>
              <a:off x="1517649" y="3161096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个</a:t>
              </a:r>
            </a:p>
          </p:txBody>
        </p:sp>
        <p:graphicFrame>
          <p:nvGraphicFramePr>
            <p:cNvPr id="35" name="对象 34"/>
            <p:cNvGraphicFramePr>
              <a:graphicFrameLocks noChangeAspect="1"/>
            </p:cNvGraphicFramePr>
            <p:nvPr/>
          </p:nvGraphicFramePr>
          <p:xfrm>
            <a:off x="1865806" y="3239264"/>
            <a:ext cx="312959" cy="312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835" imgH="139518" progId="Equation.DSMT4">
                    <p:embed/>
                  </p:oleObj>
                </mc:Choice>
                <mc:Fallback>
                  <p:oleObj name="Equation" r:id="rId2" imgW="126835" imgH="139518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5806" y="3239264"/>
                          <a:ext cx="312959" cy="3129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/>
          <p:cNvGrpSpPr/>
          <p:nvPr/>
        </p:nvGrpSpPr>
        <p:grpSpPr>
          <a:xfrm>
            <a:off x="3082833" y="1320162"/>
            <a:ext cx="4362329" cy="425528"/>
            <a:chOff x="3082833" y="1320162"/>
            <a:chExt cx="4362329" cy="425528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082833" y="1388835"/>
            <a:ext cx="544427" cy="330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04404" imgH="177569" progId="Equation.DSMT4">
                    <p:embed/>
                  </p:oleObj>
                </mc:Choice>
                <mc:Fallback>
                  <p:oleObj name="Equation" r:id="rId12" imgW="304404" imgH="177569" progId="Equation.DSMT4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2833" y="1388835"/>
                          <a:ext cx="544427" cy="3309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矩形 13"/>
            <p:cNvSpPr/>
            <p:nvPr/>
          </p:nvSpPr>
          <p:spPr>
            <a:xfrm>
              <a:off x="3555958" y="1320162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个</a:t>
              </a:r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3863725" y="1411761"/>
            <a:ext cx="312959" cy="312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835" imgH="139518" progId="Equation.DSMT4">
                    <p:embed/>
                  </p:oleObj>
                </mc:Choice>
                <mc:Fallback>
                  <p:oleObj name="Equation" r:id="rId2" imgW="126835" imgH="139518" progId="Equation.DSMT4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3725" y="1411761"/>
                          <a:ext cx="312959" cy="3129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矩形 35"/>
            <p:cNvSpPr/>
            <p:nvPr/>
          </p:nvSpPr>
          <p:spPr>
            <a:xfrm>
              <a:off x="4106917" y="1345580"/>
              <a:ext cx="3338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维向量必线性相关</a:t>
              </a:r>
              <a:r>
                <a:rPr lang="en-US" altLang="zh-CN" sz="2000" b="1" dirty="0">
                  <a:latin typeface="+mn-ea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957943" y="3822779"/>
            <a:ext cx="55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注</a:t>
            </a:r>
          </a:p>
        </p:txBody>
      </p:sp>
      <p:sp>
        <p:nvSpPr>
          <p:cNvPr id="38" name="矩形 37"/>
          <p:cNvSpPr/>
          <p:nvPr/>
        </p:nvSpPr>
        <p:spPr>
          <a:xfrm>
            <a:off x="1744302" y="4435538"/>
            <a:ext cx="7352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n-ea"/>
              </a:rPr>
              <a:t>2.</a:t>
            </a:r>
            <a:r>
              <a:rPr lang="zh-CN" altLang="en-US" sz="2000" b="1" dirty="0">
                <a:latin typeface="+mn-ea"/>
              </a:rPr>
              <a:t>其它证明方法可参见第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章第</a:t>
            </a:r>
            <a:r>
              <a:rPr lang="en-US" altLang="zh-CN" sz="2000" b="1" dirty="0">
                <a:latin typeface="+mn-ea"/>
              </a:rPr>
              <a:t>3</a:t>
            </a:r>
            <a:r>
              <a:rPr lang="zh-CN" altLang="en-US" sz="2000" b="1" dirty="0">
                <a:latin typeface="+mn-ea"/>
              </a:rPr>
              <a:t>节定理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和第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>
                <a:latin typeface="+mn-ea"/>
              </a:rPr>
              <a:t>章第</a:t>
            </a:r>
            <a:r>
              <a:rPr lang="en-US" altLang="zh-CN" sz="2000" b="1" dirty="0">
                <a:latin typeface="+mn-ea"/>
              </a:rPr>
              <a:t>4</a:t>
            </a:r>
            <a:r>
              <a:rPr lang="zh-CN" altLang="en-US" sz="2000" b="1" dirty="0">
                <a:latin typeface="+mn-ea"/>
              </a:rPr>
              <a:t>节例题</a:t>
            </a:r>
            <a:r>
              <a:rPr lang="en-US" altLang="zh-CN" sz="2000" b="1" dirty="0">
                <a:latin typeface="+mn-ea"/>
              </a:rPr>
              <a:t>1.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718986" y="3798317"/>
            <a:ext cx="7601550" cy="400110"/>
            <a:chOff x="1718986" y="3798317"/>
            <a:chExt cx="7601550" cy="400110"/>
          </a:xfrm>
        </p:grpSpPr>
        <p:sp>
          <p:nvSpPr>
            <p:cNvPr id="39" name="矩形 38"/>
            <p:cNvSpPr/>
            <p:nvPr/>
          </p:nvSpPr>
          <p:spPr>
            <a:xfrm>
              <a:off x="1718986" y="3798317"/>
              <a:ext cx="7553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+mn-ea"/>
                </a:rPr>
                <a:t>1.</a:t>
              </a:r>
              <a:r>
                <a:rPr lang="zh-CN" altLang="en-US" sz="2000" b="1" dirty="0">
                  <a:latin typeface="+mn-ea"/>
                </a:rPr>
                <a:t>当</a:t>
              </a:r>
            </a:p>
          </p:txBody>
        </p:sp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2407712" y="3887851"/>
            <a:ext cx="797042" cy="2699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93529" imgH="139639" progId="Equation.DSMT4">
                    <p:embed/>
                  </p:oleObj>
                </mc:Choice>
                <mc:Fallback>
                  <p:oleObj name="Equation" r:id="rId14" imgW="393529" imgH="139639" progId="Equation.DSMT4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7712" y="3887851"/>
                          <a:ext cx="797042" cy="26996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矩形 39"/>
            <p:cNvSpPr/>
            <p:nvPr/>
          </p:nvSpPr>
          <p:spPr>
            <a:xfrm>
              <a:off x="3107446" y="3798317"/>
              <a:ext cx="5838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时，</a:t>
              </a:r>
            </a:p>
          </p:txBody>
        </p:sp>
        <p:graphicFrame>
          <p:nvGraphicFramePr>
            <p:cNvPr id="41" name="对象 40"/>
            <p:cNvGraphicFramePr>
              <a:graphicFrameLocks noChangeAspect="1"/>
            </p:cNvGraphicFramePr>
            <p:nvPr/>
          </p:nvGraphicFramePr>
          <p:xfrm>
            <a:off x="3589338" y="3885468"/>
            <a:ext cx="312959" cy="312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835" imgH="139518" progId="Equation.DSMT4">
                    <p:embed/>
                  </p:oleObj>
                </mc:Choice>
                <mc:Fallback>
                  <p:oleObj name="Equation" r:id="rId2" imgW="126835" imgH="139518" progId="Equation.DSMT4">
                    <p:embed/>
                    <p:pic>
                      <p:nvPicPr>
                        <p:cNvPr id="41" name="对象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9338" y="3885468"/>
                          <a:ext cx="312959" cy="3129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矩形 41"/>
            <p:cNvSpPr/>
            <p:nvPr/>
          </p:nvSpPr>
          <p:spPr>
            <a:xfrm>
              <a:off x="3818866" y="3798317"/>
              <a:ext cx="9795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维向量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982291" y="3798317"/>
              <a:ext cx="3338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必线性相关</a:t>
              </a:r>
              <a:r>
                <a:rPr lang="en-US" altLang="zh-CN" sz="2000" b="1" dirty="0">
                  <a:latin typeface="+mn-ea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  <p:graphicFrame>
          <p:nvGraphicFramePr>
            <p:cNvPr id="44" name="对象 43"/>
            <p:cNvGraphicFramePr>
              <a:graphicFrameLocks noChangeAspect="1"/>
            </p:cNvGraphicFramePr>
            <p:nvPr/>
          </p:nvGraphicFramePr>
          <p:xfrm>
            <a:off x="4784984" y="3809571"/>
            <a:ext cx="1245326" cy="383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25500" imgH="228600" progId="Equation.DSMT4">
                    <p:embed/>
                  </p:oleObj>
                </mc:Choice>
                <mc:Fallback>
                  <p:oleObj name="Equation" r:id="rId16" imgW="825500" imgH="228600" progId="Equation.DSMT4">
                    <p:embed/>
                    <p:pic>
                      <p:nvPicPr>
                        <p:cNvPr id="44" name="对象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4984" y="3809571"/>
                          <a:ext cx="1245326" cy="3838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014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2" grpId="0"/>
      <p:bldP spid="37" grpId="0"/>
      <p:bldP spid="3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6231DC9-6CC4-0907-8D8F-968315E2EA95}"/>
                  </a:ext>
                </a:extLst>
              </p:cNvPr>
              <p:cNvSpPr txBox="1"/>
              <p:nvPr/>
            </p:nvSpPr>
            <p:spPr>
              <a:xfrm>
                <a:off x="716097" y="2544281"/>
                <a:ext cx="10565176" cy="135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3.4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节定理相同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可以证明下列结论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5.5.3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维内积空间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中正交向量组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6231DC9-6CC4-0907-8D8F-968315E2E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7" y="2544281"/>
                <a:ext cx="10565176" cy="1359346"/>
              </a:xfrm>
              <a:prstGeom prst="rect">
                <a:avLst/>
              </a:prstGeom>
              <a:blipFill>
                <a:blip r:embed="rId2"/>
                <a:stretch>
                  <a:fillRect l="-960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258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49546C-1694-36A1-D1D4-F161BB3363DE}"/>
                  </a:ext>
                </a:extLst>
              </p:cNvPr>
              <p:cNvSpPr txBox="1"/>
              <p:nvPr/>
            </p:nvSpPr>
            <p:spPr>
              <a:xfrm>
                <a:off x="583895" y="1230706"/>
                <a:ext cx="10565176" cy="4396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5.5.7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维内积空间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 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或者记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式为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49546C-1694-36A1-D1D4-F161BB33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5" y="1230706"/>
                <a:ext cx="10565176" cy="4396588"/>
              </a:xfrm>
              <a:prstGeom prst="rect">
                <a:avLst/>
              </a:prstGeom>
              <a:blipFill>
                <a:blip r:embed="rId2"/>
                <a:stretch>
                  <a:fillRect l="-962" t="-19540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4121AB4-27AB-D1FA-DCDA-30943D29C0F0}"/>
                  </a:ext>
                </a:extLst>
              </p:cNvPr>
              <p:cNvSpPr txBox="1"/>
              <p:nvPr/>
            </p:nvSpPr>
            <p:spPr>
              <a:xfrm>
                <a:off x="723439" y="5647002"/>
                <a:ext cx="92688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比如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但标准正交基不唯一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4121AB4-27AB-D1FA-DCDA-30943D29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39" y="5647002"/>
                <a:ext cx="9268859" cy="461665"/>
              </a:xfrm>
              <a:prstGeom prst="rect">
                <a:avLst/>
              </a:prstGeom>
              <a:blipFill>
                <a:blip r:embed="rId3"/>
                <a:stretch>
                  <a:fillRect t="-13514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4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C40158-7962-53E5-76B4-446777E35CE2}"/>
                  </a:ext>
                </a:extLst>
              </p:cNvPr>
              <p:cNvSpPr txBox="1"/>
              <p:nvPr/>
            </p:nvSpPr>
            <p:spPr>
              <a:xfrm>
                <a:off x="642651" y="1105079"/>
                <a:ext cx="10906698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标准正交基的度量矩阵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是单位矩阵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反之亦然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维内积空间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是标准正交基的充分必要条件是这组基的度量矩阵为单位矩阵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在标准正交基下计算内积特别简单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在这一组基下的坐标为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C40158-7962-53E5-76B4-446777E35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1" y="1105079"/>
                <a:ext cx="10906698" cy="4339650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D51D6BA-E25B-C2E9-F42A-DFC7CA20B3E3}"/>
                  </a:ext>
                </a:extLst>
              </p:cNvPr>
              <p:cNvSpPr txBox="1"/>
              <p:nvPr/>
            </p:nvSpPr>
            <p:spPr>
              <a:xfrm>
                <a:off x="363555" y="911488"/>
                <a:ext cx="10961783" cy="5378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5.5.10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中任意向量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同理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总之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中任意向量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可以用内积表示为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D51D6BA-E25B-C2E9-F42A-DFC7CA20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5" y="911488"/>
                <a:ext cx="10961783" cy="5378395"/>
              </a:xfrm>
              <a:prstGeom prst="rect">
                <a:avLst/>
              </a:prstGeom>
              <a:blipFill>
                <a:blip r:embed="rId2"/>
                <a:stretch>
                  <a:fillRect l="-810" r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6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828569-233B-CAA5-CAA9-1BED10E70B66}"/>
                  </a:ext>
                </a:extLst>
              </p:cNvPr>
              <p:cNvSpPr txBox="1"/>
              <p:nvPr/>
            </p:nvSpPr>
            <p:spPr>
              <a:xfrm>
                <a:off x="526973" y="1001007"/>
                <a:ext cx="11138053" cy="2584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5.5.11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,  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采用标准正交基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除了前述的内积表达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向量的长度和夹角都可以得到简洁的表达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828569-233B-CAA5-CAA9-1BED10E7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3" y="1001007"/>
                <a:ext cx="11138053" cy="2584682"/>
              </a:xfrm>
              <a:prstGeom prst="rect">
                <a:avLst/>
              </a:prstGeom>
              <a:blipFill>
                <a:blip r:embed="rId2"/>
                <a:stretch>
                  <a:fillRect l="-797" r="-683" b="-13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E07D8A7-846D-8011-F659-BC4E5EFCCBA1}"/>
                  </a:ext>
                </a:extLst>
              </p:cNvPr>
              <p:cNvSpPr txBox="1"/>
              <p:nvPr/>
            </p:nvSpPr>
            <p:spPr>
              <a:xfrm>
                <a:off x="-341525" y="3275819"/>
                <a:ext cx="11138053" cy="2353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+⋯+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  <m:r>
                              <a:rPr lang="zh-CN" altLang="en-US" sz="2400" b="0" i="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nor/>
                              </m:rPr>
                              <a:rPr lang="zh-CN" altLang="en-US" sz="2400" b="0" i="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altLang="zh-CN" sz="2400">
                                <a:latin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+⋯+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+⋯+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E07D8A7-846D-8011-F659-BC4E5EFCC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1525" y="3275819"/>
                <a:ext cx="11138053" cy="2353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E53EFC-9BEE-6A95-1B65-7740A8AF8ED4}"/>
                  </a:ext>
                </a:extLst>
              </p:cNvPr>
              <p:cNvSpPr txBox="1"/>
              <p:nvPr/>
            </p:nvSpPr>
            <p:spPr>
              <a:xfrm>
                <a:off x="627960" y="5856993"/>
                <a:ext cx="11138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这些结果与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中的形式完全一致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是解析几何相应概念的推广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E53EFC-9BEE-6A95-1B65-7740A8AF8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60" y="5856993"/>
                <a:ext cx="11138053" cy="461665"/>
              </a:xfrm>
              <a:prstGeom prst="rect">
                <a:avLst/>
              </a:prstGeom>
              <a:blipFill>
                <a:blip r:embed="rId4"/>
                <a:stretch>
                  <a:fillRect l="-911" t="-1351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4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4573ECD-74C2-2A57-D2B4-4D3B2BDB6DCE}"/>
              </a:ext>
            </a:extLst>
          </p:cNvPr>
          <p:cNvSpPr txBox="1"/>
          <p:nvPr/>
        </p:nvSpPr>
        <p:spPr>
          <a:xfrm>
            <a:off x="338769" y="999647"/>
            <a:ext cx="5345935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5.5.4 </a:t>
            </a:r>
            <a:r>
              <a:rPr lang="en-US" altLang="zh-CN" sz="2800" b="1" dirty="0" err="1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施密特</a:t>
            </a:r>
            <a:r>
              <a:rPr lang="en-US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(Schmidt)</a:t>
            </a:r>
            <a:r>
              <a:rPr lang="en-US" altLang="zh-CN" sz="2800" b="1" dirty="0" err="1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正交化</a:t>
            </a:r>
            <a:endParaRPr lang="zh-CN" altLang="zh-CN" sz="2800" b="1" dirty="0">
              <a:solidFill>
                <a:srgbClr val="0000FF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609149-08B1-60F0-CF6B-BE50914995BA}"/>
                  </a:ext>
                </a:extLst>
              </p:cNvPr>
              <p:cNvSpPr txBox="1"/>
              <p:nvPr/>
            </p:nvSpPr>
            <p:spPr>
              <a:xfrm>
                <a:off x="528809" y="2323759"/>
                <a:ext cx="10730429" cy="4037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维内积空间是否存在标准正交基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如何求标准正交基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与第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3.4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节相仿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我们可以用施密特正交化过程求标准正交基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施密特正交化过程解决了下面的问题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已知一组线性无关的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求一个标准正交向量组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并且满足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等价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609149-08B1-60F0-CF6B-BE5091499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09" y="2323759"/>
                <a:ext cx="10730429" cy="4037003"/>
              </a:xfrm>
              <a:prstGeom prst="rect">
                <a:avLst/>
              </a:prstGeom>
              <a:blipFill>
                <a:blip r:embed="rId2"/>
                <a:stretch>
                  <a:fillRect l="-827" r="-591" b="-2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05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99FE6F-D3FD-8D0E-9F7B-67C2B9B5119D}"/>
                  </a:ext>
                </a:extLst>
              </p:cNvPr>
              <p:cNvSpPr txBox="1"/>
              <p:nvPr/>
            </p:nvSpPr>
            <p:spPr>
              <a:xfrm>
                <a:off x="396606" y="1058383"/>
                <a:ext cx="10884666" cy="4741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607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Schmidt </a:t>
                </a:r>
                <a:r>
                  <a:rPr lang="en-US" altLang="zh-CN" sz="2400" b="1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正交化过程的步骤</a:t>
                </a:r>
                <a:endParaRPr lang="zh-CN" altLang="zh-CN" sz="2400" dirty="0">
                  <a:solidFill>
                    <a:srgbClr val="0070C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den>
                    </m:f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=1,2,⋯,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上述从线性无关向量组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导出标准正交向量组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的过程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Schmidt 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正交化过程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99FE6F-D3FD-8D0E-9F7B-67C2B9B5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1058383"/>
                <a:ext cx="10884666" cy="4741234"/>
              </a:xfrm>
              <a:prstGeom prst="rect">
                <a:avLst/>
              </a:prstGeom>
              <a:blipFill>
                <a:blip r:embed="rId2"/>
                <a:stretch>
                  <a:fillRect l="-932" b="-1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9121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3C9E40-2D4E-EC4E-D76E-FB23B6B4897D}"/>
              </a:ext>
            </a:extLst>
          </p:cNvPr>
          <p:cNvSpPr txBox="1"/>
          <p:nvPr/>
        </p:nvSpPr>
        <p:spPr>
          <a:xfrm>
            <a:off x="2088654" y="1209567"/>
            <a:ext cx="7912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zh-CN" altLang="zh-CN" sz="4000" b="1" dirty="0">
                <a:solidFill>
                  <a:srgbClr val="000099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§</a:t>
            </a:r>
            <a:r>
              <a:rPr lang="en-US" altLang="zh-CN" sz="4000" b="1" dirty="0">
                <a:solidFill>
                  <a:srgbClr val="000099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6.1 </a:t>
            </a:r>
            <a:r>
              <a:rPr lang="zh-CN" altLang="zh-CN" sz="4000" b="1" dirty="0">
                <a:solidFill>
                  <a:srgbClr val="000099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矩阵的特征值与特征向量</a:t>
            </a:r>
          </a:p>
        </p:txBody>
      </p:sp>
      <p:sp>
        <p:nvSpPr>
          <p:cNvPr id="2" name="矩形 1"/>
          <p:cNvSpPr/>
          <p:nvPr/>
        </p:nvSpPr>
        <p:spPr>
          <a:xfrm>
            <a:off x="2695375" y="2310056"/>
            <a:ext cx="7601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6.1.1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矩阵特征值与特征向量的定义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2695375" y="3015734"/>
            <a:ext cx="7601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6.1.2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矩阵特征值与特征向量的求法</a:t>
            </a:r>
          </a:p>
        </p:txBody>
      </p:sp>
      <p:sp>
        <p:nvSpPr>
          <p:cNvPr id="5" name="矩形 4"/>
          <p:cNvSpPr/>
          <p:nvPr/>
        </p:nvSpPr>
        <p:spPr>
          <a:xfrm>
            <a:off x="2695375" y="3721412"/>
            <a:ext cx="8528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6.1.3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矩阵特征值与特征向量的应用举例</a:t>
            </a:r>
          </a:p>
        </p:txBody>
      </p:sp>
      <p:sp>
        <p:nvSpPr>
          <p:cNvPr id="6" name="矩形 5"/>
          <p:cNvSpPr/>
          <p:nvPr/>
        </p:nvSpPr>
        <p:spPr>
          <a:xfrm>
            <a:off x="2695375" y="4431267"/>
            <a:ext cx="7601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6.1.4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矩阵特征值与特征向量的性质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48140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17ADDE-26DE-0266-C25F-32F803E51886}"/>
              </a:ext>
            </a:extLst>
          </p:cNvPr>
          <p:cNvSpPr txBox="1"/>
          <p:nvPr/>
        </p:nvSpPr>
        <p:spPr>
          <a:xfrm>
            <a:off x="316735" y="1109816"/>
            <a:ext cx="6097836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6.1.1 </a:t>
            </a:r>
            <a:r>
              <a:rPr lang="zh-CN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矩阵特征值与特征向量的定义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5F519-9677-AD21-CDE8-AEC41E7DC120}"/>
              </a:ext>
            </a:extLst>
          </p:cNvPr>
          <p:cNvSpPr txBox="1"/>
          <p:nvPr/>
        </p:nvSpPr>
        <p:spPr>
          <a:xfrm>
            <a:off x="867578" y="2002182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矩阵乘以向量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其功能是什么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zh-CN" sz="2400" dirty="0">
                <a:solidFill>
                  <a:srgbClr val="FF0000"/>
                </a:solidFill>
                <a:effectLst/>
              </a:rPr>
              <a:t>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63DA10-B3BA-22DB-5CE6-9CD77699DCF1}"/>
                  </a:ext>
                </a:extLst>
              </p:cNvPr>
              <p:cNvSpPr txBox="1"/>
              <p:nvPr/>
            </p:nvSpPr>
            <p:spPr>
              <a:xfrm>
                <a:off x="506777" y="2807291"/>
                <a:ext cx="7094862" cy="2163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给定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取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 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63DA10-B3BA-22DB-5CE6-9CD7769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7" y="2807291"/>
                <a:ext cx="7094862" cy="2163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DFB089A-E3E7-E403-8EA9-AD122EAAA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839" y="1061817"/>
            <a:ext cx="3461736" cy="34387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FCA111-318E-A157-AB31-7936A0454C8A}"/>
                  </a:ext>
                </a:extLst>
              </p:cNvPr>
              <p:cNvSpPr txBox="1"/>
              <p:nvPr/>
            </p:nvSpPr>
            <p:spPr>
              <a:xfrm>
                <a:off x="837281" y="5314276"/>
                <a:ext cx="9816029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乘以向量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u="sng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一般来说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其结果相当于把向量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作一个变换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旋转到一个新的位置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同时长度一般也发生变化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FCA111-318E-A157-AB31-7936A0454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1" y="5314276"/>
                <a:ext cx="9816029" cy="1128514"/>
              </a:xfrm>
              <a:prstGeom prst="rect">
                <a:avLst/>
              </a:prstGeom>
              <a:blipFill>
                <a:blip r:embed="rId4"/>
                <a:stretch>
                  <a:fillRect l="-90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3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91FFDF-D7B0-5072-848C-505528149561}"/>
                  </a:ext>
                </a:extLst>
              </p:cNvPr>
              <p:cNvSpPr txBox="1"/>
              <p:nvPr/>
            </p:nvSpPr>
            <p:spPr>
              <a:xfrm>
                <a:off x="583895" y="863129"/>
                <a:ext cx="9860097" cy="4888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但某些向量不会被旋转</a:t>
                </a:r>
                <a:r>
                  <a:rPr lang="en-US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endParaRPr lang="en-US" altLang="zh-CN" sz="2400" dirty="0">
                  <a:effectLst/>
                  <a:highlight>
                    <a:srgbClr val="FFFF00"/>
                  </a:highlight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对矩阵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取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=3 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矩阵乘以一个向量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u="sng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会将这个向量旋转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并可能改变其长度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但是对某些向量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只会在原方向或反方向上伸长或缩短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或者说保持在原来的直线上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91FFDF-D7B0-5072-848C-50552814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5" y="863129"/>
                <a:ext cx="9860097" cy="4888326"/>
              </a:xfrm>
              <a:prstGeom prst="rect">
                <a:avLst/>
              </a:prstGeom>
              <a:blipFill>
                <a:blip r:embed="rId2"/>
                <a:stretch>
                  <a:fillRect l="-901" b="-2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1AFAC1A-16E6-96DE-A5EB-52327D81365A}"/>
              </a:ext>
            </a:extLst>
          </p:cNvPr>
          <p:cNvSpPr txBox="1"/>
          <p:nvPr/>
        </p:nvSpPr>
        <p:spPr>
          <a:xfrm>
            <a:off x="955713" y="5994871"/>
            <a:ext cx="7163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矩阵和这些数值、向量是否存在某种内在的联系</a:t>
            </a:r>
            <a:r>
              <a:rPr lang="en-US" altLang="zh-CN" sz="2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363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83397" y="1096268"/>
            <a:ext cx="51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4.5.2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线性方程组的几何应用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7759" y="1827327"/>
            <a:ext cx="903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      </a:t>
            </a:r>
            <a:r>
              <a:rPr lang="zh-CN" altLang="en-US" sz="2000" b="1" dirty="0">
                <a:latin typeface="+mn-ea"/>
              </a:rPr>
              <a:t>线性方程组的理论可以用来讨论空间平面、直线的位置关系</a:t>
            </a:r>
            <a:r>
              <a:rPr lang="en-US" altLang="zh-CN" sz="2000" b="1" dirty="0">
                <a:latin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17649" y="2517199"/>
            <a:ext cx="340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1. </a:t>
            </a:r>
            <a:r>
              <a:rPr lang="zh-CN" altLang="en-US" sz="2000" b="1" dirty="0">
                <a:latin typeface="+mn-ea"/>
              </a:rPr>
              <a:t>对于两条过原点的直线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024188" y="2987675"/>
          <a:ext cx="44577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482400" progId="Equation.DSMT4">
                  <p:embed/>
                </p:oleObj>
              </mc:Choice>
              <mc:Fallback>
                <p:oleObj name="Equation" r:id="rId2" imgW="2400120" imgH="4824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2987675"/>
                        <a:ext cx="4457700" cy="85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517649" y="3947181"/>
            <a:ext cx="2739816" cy="756446"/>
            <a:chOff x="1517649" y="3947181"/>
            <a:chExt cx="2739816" cy="756446"/>
          </a:xfrm>
        </p:grpSpPr>
        <p:sp>
          <p:nvSpPr>
            <p:cNvPr id="14" name="矩形 13"/>
            <p:cNvSpPr/>
            <p:nvPr/>
          </p:nvSpPr>
          <p:spPr>
            <a:xfrm>
              <a:off x="1517649" y="4065177"/>
              <a:ext cx="7553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令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1885949" y="3960812"/>
            <a:ext cx="1506457" cy="742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27000" imgH="482400" progId="Equation.DSMT4">
                    <p:embed/>
                  </p:oleObj>
                </mc:Choice>
                <mc:Fallback>
                  <p:oleObj name="Equation" r:id="rId4" imgW="927000" imgH="482400" progId="Equation.DSMT4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949" y="3960812"/>
                          <a:ext cx="1506457" cy="74281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3348620" y="3947181"/>
            <a:ext cx="908845" cy="756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20560" imgH="457200" progId="Equation.DSMT4">
                    <p:embed/>
                  </p:oleObj>
                </mc:Choice>
                <mc:Fallback>
                  <p:oleObj name="Equation" r:id="rId6" imgW="520560" imgH="45720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8620" y="3947181"/>
                          <a:ext cx="908845" cy="75644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矩形 18"/>
          <p:cNvSpPr/>
          <p:nvPr/>
        </p:nvSpPr>
        <p:spPr>
          <a:xfrm>
            <a:off x="1517648" y="4807992"/>
            <a:ext cx="101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n-ea"/>
              </a:rPr>
              <a:t>(1) </a:t>
            </a:r>
            <a:r>
              <a:rPr lang="zh-CN" altLang="en-US" sz="2000" b="1" dirty="0">
                <a:latin typeface="+mn-ea"/>
              </a:rPr>
              <a:t>若</a:t>
            </a:r>
            <a:r>
              <a:rPr lang="en-US" altLang="zh-CN" sz="2000" b="1" dirty="0">
                <a:latin typeface="+mn-ea"/>
              </a:rPr>
              <a:t>  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416175" y="4854575"/>
          <a:ext cx="114141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03040" progId="Equation.DSMT4">
                  <p:embed/>
                </p:oleObj>
              </mc:Choice>
              <mc:Fallback>
                <p:oleObj name="Equation" r:id="rId8" imgW="609480" imgH="203040" progId="Equation.DSMT4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4854575"/>
                        <a:ext cx="1141413" cy="363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/>
          <p:cNvGrpSpPr/>
          <p:nvPr/>
        </p:nvGrpSpPr>
        <p:grpSpPr>
          <a:xfrm>
            <a:off x="3527811" y="4799429"/>
            <a:ext cx="6499116" cy="408673"/>
            <a:chOff x="3527811" y="4799429"/>
            <a:chExt cx="6499116" cy="408673"/>
          </a:xfrm>
        </p:grpSpPr>
        <p:sp>
          <p:nvSpPr>
            <p:cNvPr id="23" name="矩形 22"/>
            <p:cNvSpPr/>
            <p:nvPr/>
          </p:nvSpPr>
          <p:spPr>
            <a:xfrm>
              <a:off x="3527811" y="4799429"/>
              <a:ext cx="16006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线性方程组</a:t>
              </a:r>
            </a:p>
          </p:txBody>
        </p:sp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4922618" y="4838965"/>
            <a:ext cx="811302" cy="330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69696" imgH="177723" progId="Equation.DSMT4">
                    <p:embed/>
                  </p:oleObj>
                </mc:Choice>
                <mc:Fallback>
                  <p:oleObj name="Equation" r:id="rId10" imgW="469696" imgH="177723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2618" y="4838965"/>
                          <a:ext cx="811302" cy="3309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矩形 25"/>
            <p:cNvSpPr/>
            <p:nvPr/>
          </p:nvSpPr>
          <p:spPr>
            <a:xfrm>
              <a:off x="5711322" y="4807992"/>
              <a:ext cx="43156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有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唯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一零解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即两条直线相交于零点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88985" y="5366709"/>
            <a:ext cx="101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n-ea"/>
              </a:rPr>
              <a:t>(2) </a:t>
            </a:r>
            <a:r>
              <a:rPr lang="zh-CN" altLang="en-US" sz="2000" b="1" dirty="0">
                <a:latin typeface="+mn-ea"/>
              </a:rPr>
              <a:t>若</a:t>
            </a:r>
            <a:r>
              <a:rPr lang="en-US" altLang="zh-CN" sz="2000" b="1" dirty="0">
                <a:latin typeface="+mn-ea"/>
              </a:rPr>
              <a:t>  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397125" y="5403850"/>
          <a:ext cx="11176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96880" imgH="203040" progId="Equation.DSMT4">
                  <p:embed/>
                </p:oleObj>
              </mc:Choice>
              <mc:Fallback>
                <p:oleObj name="Equation" r:id="rId12" imgW="596880" imgH="203040" progId="Equation.DSMT4">
                  <p:embed/>
                  <p:pic>
                    <p:nvPicPr>
                      <p:cNvPr id="28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5403850"/>
                        <a:ext cx="1117600" cy="363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3502118" y="5356816"/>
            <a:ext cx="2736757" cy="410572"/>
            <a:chOff x="3502118" y="5356816"/>
            <a:chExt cx="2736757" cy="410572"/>
          </a:xfrm>
        </p:grpSpPr>
        <p:sp>
          <p:nvSpPr>
            <p:cNvPr id="29" name="矩形 28"/>
            <p:cNvSpPr/>
            <p:nvPr/>
          </p:nvSpPr>
          <p:spPr>
            <a:xfrm>
              <a:off x="3502118" y="5356816"/>
              <a:ext cx="7553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由</a:t>
              </a: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3884613" y="5387975"/>
            <a:ext cx="1098550" cy="379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736560" imgH="241200" progId="Equation.DSMT4">
                    <p:embed/>
                  </p:oleObj>
                </mc:Choice>
                <mc:Fallback>
                  <p:oleObj name="Equation" r:id="rId14" imgW="736560" imgH="241200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613" y="5387975"/>
                          <a:ext cx="1098550" cy="3794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4895651" y="5356816"/>
              <a:ext cx="7553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则</a:t>
              </a:r>
            </a:p>
          </p:txBody>
        </p:sp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5256213" y="5426075"/>
            <a:ext cx="982662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571320" imgH="203040" progId="Equation.DSMT4">
                    <p:embed/>
                  </p:oleObj>
                </mc:Choice>
                <mc:Fallback>
                  <p:oleObj name="Equation" r:id="rId16" imgW="571320" imgH="203040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6213" y="5426075"/>
                          <a:ext cx="982662" cy="3222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6141230" y="5246688"/>
            <a:ext cx="1146983" cy="636587"/>
            <a:chOff x="6141230" y="5246688"/>
            <a:chExt cx="1146983" cy="636587"/>
          </a:xfrm>
        </p:grpSpPr>
        <p:sp>
          <p:nvSpPr>
            <p:cNvPr id="35" name="矩形 34"/>
            <p:cNvSpPr/>
            <p:nvPr/>
          </p:nvSpPr>
          <p:spPr>
            <a:xfrm>
              <a:off x="6141230" y="5374301"/>
              <a:ext cx="7553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即</a:t>
              </a: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6491288" y="5246688"/>
            <a:ext cx="796925" cy="636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58720" imgH="431640" progId="Equation.DSMT4">
                    <p:embed/>
                  </p:oleObj>
                </mc:Choice>
                <mc:Fallback>
                  <p:oleObj name="Equation" r:id="rId18" imgW="558720" imgH="43164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91288" y="5246688"/>
                          <a:ext cx="796925" cy="636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矩形 37"/>
          <p:cNvSpPr/>
          <p:nvPr/>
        </p:nvSpPr>
        <p:spPr>
          <a:xfrm>
            <a:off x="6752228" y="5355068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266700" algn="just">
              <a:spcAft>
                <a:spcPts val="0"/>
              </a:spcAft>
            </a:pP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线性方程组有无穷多个解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,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62381" y="5868247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266700" algn="just">
              <a:spcAft>
                <a:spcPts val="0"/>
              </a:spcAft>
            </a:pP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即两条直线重合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9" grpId="0"/>
      <p:bldP spid="27" grpId="0"/>
      <p:bldP spid="38" grpId="0"/>
      <p:bldP spid="3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6B90BA-B234-743F-B02F-54F247EF8A44}"/>
                  </a:ext>
                </a:extLst>
              </p:cNvPr>
              <p:cNvSpPr txBox="1"/>
              <p:nvPr/>
            </p:nvSpPr>
            <p:spPr>
              <a:xfrm>
                <a:off x="517792" y="1113471"/>
                <a:ext cx="10653311" cy="202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若存在数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维非零向量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使得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特征值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的对应于特征值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6B90BA-B234-743F-B02F-54F247EF8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2" y="1113471"/>
                <a:ext cx="10653311" cy="2028761"/>
              </a:xfrm>
              <a:prstGeom prst="rect">
                <a:avLst/>
              </a:prstGeom>
              <a:blipFill>
                <a:blip r:embed="rId2"/>
                <a:stretch>
                  <a:fillRect l="-833" b="-5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7E397-FF8D-E223-3FB8-E30C114FA035}"/>
                  </a:ext>
                </a:extLst>
              </p:cNvPr>
              <p:cNvSpPr txBox="1"/>
              <p:nvPr/>
            </p:nvSpPr>
            <p:spPr>
              <a:xfrm>
                <a:off x="517792" y="3715769"/>
                <a:ext cx="10653311" cy="21441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注意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特征向量是非零向量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零向量不是特征向量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!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但特征值有可能取常数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0.)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此时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也是对应于特征值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7E397-FF8D-E223-3FB8-E30C114FA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2" y="3715769"/>
                <a:ext cx="10653311" cy="2144177"/>
              </a:xfrm>
              <a:prstGeom prst="rect">
                <a:avLst/>
              </a:prstGeom>
              <a:blipFill>
                <a:blip r:embed="rId3"/>
                <a:stretch>
                  <a:fillRect l="-714" b="-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2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68E703F-7BDC-4C64-B144-B6CA89BC21AA}"/>
                  </a:ext>
                </a:extLst>
              </p:cNvPr>
              <p:cNvSpPr txBox="1"/>
              <p:nvPr/>
            </p:nvSpPr>
            <p:spPr>
              <a:xfrm>
                <a:off x="958467" y="1274529"/>
                <a:ext cx="10025349" cy="2698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强调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对应于同一个特征值的特征向量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不唯一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u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如果找到了特征值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的一个特征向量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则所有与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共线的非零向量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都是对应于该特征值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u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或者说这条直线上的全部非零向量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作用于它们时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都不会被旋转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68E703F-7BDC-4C64-B144-B6CA89BC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67" y="1274529"/>
                <a:ext cx="10025349" cy="2698175"/>
              </a:xfrm>
              <a:prstGeom prst="rect">
                <a:avLst/>
              </a:prstGeom>
              <a:blipFill>
                <a:blip r:embed="rId2"/>
                <a:stretch>
                  <a:fillRect l="-759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47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3BCFF8-E2BB-DB2B-B9C7-9C8DC6902321}"/>
                  </a:ext>
                </a:extLst>
              </p:cNvPr>
              <p:cNvSpPr txBox="1"/>
              <p:nvPr/>
            </p:nvSpPr>
            <p:spPr>
              <a:xfrm>
                <a:off x="958467" y="1274529"/>
                <a:ext cx="10025349" cy="371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可见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特征值是特征向量长度的缩放比例</a:t>
                </a:r>
                <a:r>
                  <a:rPr lang="en-US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如果特征值为正，则表示特征向量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在经过变换后方向不变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如果特征值为负，说明特征向量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方向会反转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如果特征值为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，则是表示特征向量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缩回零点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但无论怎样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仍保持在同一条直线上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3BCFF8-E2BB-DB2B-B9C7-9C8DC690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67" y="1274529"/>
                <a:ext cx="10025349" cy="3713837"/>
              </a:xfrm>
              <a:prstGeom prst="rect">
                <a:avLst/>
              </a:prstGeom>
              <a:blipFill>
                <a:blip r:embed="rId2"/>
                <a:stretch>
                  <a:fillRect l="-759" b="-2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2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506A40-0CAC-9E7B-E063-A8D3F24F29CE}"/>
              </a:ext>
            </a:extLst>
          </p:cNvPr>
          <p:cNvSpPr txBox="1"/>
          <p:nvPr/>
        </p:nvSpPr>
        <p:spPr>
          <a:xfrm>
            <a:off x="319488" y="1113481"/>
            <a:ext cx="641181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6.1.2 </a:t>
            </a:r>
            <a:r>
              <a:rPr lang="zh-CN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矩阵特征值与特征向量的求法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DA8DA8-8F5A-87F6-2D21-6D662B255343}"/>
                  </a:ext>
                </a:extLst>
              </p:cNvPr>
              <p:cNvSpPr txBox="1"/>
              <p:nvPr/>
            </p:nvSpPr>
            <p:spPr>
              <a:xfrm>
                <a:off x="890529" y="3171799"/>
                <a:ext cx="9738911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如何求满足关系式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只有一个方程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要解出两个未知量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这可能吗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 </a:t>
                </a: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——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破题的关键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DA8DA8-8F5A-87F6-2D21-6D662B25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29" y="3171799"/>
                <a:ext cx="9738911" cy="1661993"/>
              </a:xfrm>
              <a:prstGeom prst="rect">
                <a:avLst/>
              </a:prstGeom>
              <a:blipFill>
                <a:blip r:embed="rId2"/>
                <a:stretch>
                  <a:fillRect t="-3788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7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C88C0A-9342-2BA4-8F14-F95C497729ED}"/>
                  </a:ext>
                </a:extLst>
              </p:cNvPr>
              <p:cNvSpPr txBox="1"/>
              <p:nvPr/>
            </p:nvSpPr>
            <p:spPr>
              <a:xfrm>
                <a:off x="980501" y="1558347"/>
                <a:ext cx="9518574" cy="367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607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b="1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等价于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所求向量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意味着齐次线性方程组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有非零解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其充要条件是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|=0.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CC88C0A-9342-2BA4-8F14-F95C4977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01" y="1558347"/>
                <a:ext cx="9518574" cy="3670236"/>
              </a:xfrm>
              <a:prstGeom prst="rect">
                <a:avLst/>
              </a:prstGeom>
              <a:blipFill>
                <a:blip r:embed="rId2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CED0DD-AF57-54F6-1892-6496C8629372}"/>
                  </a:ext>
                </a:extLst>
              </p:cNvPr>
              <p:cNvSpPr txBox="1"/>
              <p:nvPr/>
            </p:nvSpPr>
            <p:spPr>
              <a:xfrm>
                <a:off x="2575193" y="5156024"/>
                <a:ext cx="6097836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再带入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解得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CED0DD-AF57-54F6-1892-6496C862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93" y="5156024"/>
                <a:ext cx="6097836" cy="574516"/>
              </a:xfrm>
              <a:prstGeom prst="rect">
                <a:avLst/>
              </a:prstGeom>
              <a:blipFill>
                <a:blip r:embed="rId3"/>
                <a:stretch>
                  <a:fillRect l="-415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FD3D7-3050-9342-FC16-6578513657BB}"/>
                  </a:ext>
                </a:extLst>
              </p:cNvPr>
              <p:cNvSpPr txBox="1"/>
              <p:nvPr/>
            </p:nvSpPr>
            <p:spPr>
              <a:xfrm>
                <a:off x="980501" y="5156024"/>
                <a:ext cx="1881130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从中解得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9FD3D7-3050-9342-FC16-65785136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01" y="5156024"/>
                <a:ext cx="1881130" cy="574516"/>
              </a:xfrm>
              <a:prstGeom prst="rect">
                <a:avLst/>
              </a:prstGeom>
              <a:blipFill>
                <a:blip r:embed="rId4"/>
                <a:stretch>
                  <a:fillRect l="-5369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7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E78459-4401-A435-B3EE-9247D9022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07" y="1090670"/>
            <a:ext cx="7711807" cy="50236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1D83FF-2138-B3D6-AAA0-7AF57FD8E12B}"/>
              </a:ext>
            </a:extLst>
          </p:cNvPr>
          <p:cNvSpPr txBox="1"/>
          <p:nvPr/>
        </p:nvSpPr>
        <p:spPr>
          <a:xfrm>
            <a:off x="220337" y="1707614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解两类方程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DD7E1C1-EB0A-C26E-BBB7-619724096BBA}"/>
                  </a:ext>
                </a:extLst>
              </p:cNvPr>
              <p:cNvSpPr txBox="1"/>
              <p:nvPr/>
            </p:nvSpPr>
            <p:spPr>
              <a:xfrm>
                <a:off x="220337" y="2599981"/>
                <a:ext cx="3800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(1)</a:t>
                </a:r>
                <a:r>
                  <a:rPr kumimoji="1" lang="zh-CN" altLang="en-US" sz="2400" dirty="0"/>
                  <a:t> 解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kumimoji="1" lang="zh-CN" altLang="en-US" sz="2400" dirty="0"/>
                  <a:t>得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/>
                  <a:t>.</a:t>
                </a:r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DD7E1C1-EB0A-C26E-BBB7-619724096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7" y="2599981"/>
                <a:ext cx="3800819" cy="461665"/>
              </a:xfrm>
              <a:prstGeom prst="rect">
                <a:avLst/>
              </a:prstGeom>
              <a:blipFill>
                <a:blip r:embed="rId3"/>
                <a:stretch>
                  <a:fillRect l="-2667" t="-16216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7B96B6-2C6E-2DAE-F48F-1E39B99CC8B4}"/>
                  </a:ext>
                </a:extLst>
              </p:cNvPr>
              <p:cNvSpPr txBox="1"/>
              <p:nvPr/>
            </p:nvSpPr>
            <p:spPr>
              <a:xfrm>
                <a:off x="220337" y="3642119"/>
                <a:ext cx="37321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(2)</a:t>
                </a:r>
                <a:r>
                  <a:rPr kumimoji="1" lang="zh-CN" altLang="en-US" sz="2400" dirty="0"/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7B96B6-2C6E-2DAE-F48F-1E39B99C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7" y="3642119"/>
                <a:ext cx="3732112" cy="461665"/>
              </a:xfrm>
              <a:prstGeom prst="rect">
                <a:avLst/>
              </a:prstGeom>
              <a:blipFill>
                <a:blip r:embed="rId4"/>
                <a:stretch>
                  <a:fillRect l="-2712" t="-15789" r="-135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9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88D88B-8878-2FFB-2D49-73E06E5D7735}"/>
                  </a:ext>
                </a:extLst>
              </p:cNvPr>
              <p:cNvSpPr txBox="1"/>
              <p:nvPr/>
            </p:nvSpPr>
            <p:spPr>
              <a:xfrm>
                <a:off x="793214" y="1187287"/>
                <a:ext cx="9771962" cy="5022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  <m:r>
                      <a:rPr lang="zh-CN" altLang="en-US" sz="2400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方程</a:t>
                </a:r>
                <a:r>
                  <a:rPr lang="en-US" altLang="zh-CN" sz="24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  <m:e/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=0,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特征多项式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是关于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次多项式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 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在复数范围内有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含重根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在复数范围内有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含重根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88D88B-8878-2FFB-2D49-73E06E5D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14" y="1187287"/>
                <a:ext cx="9771962" cy="5022978"/>
              </a:xfrm>
              <a:prstGeom prst="rect">
                <a:avLst/>
              </a:prstGeom>
              <a:blipFill>
                <a:blip r:embed="rId2"/>
                <a:stretch>
                  <a:fillRect l="-519" b="-1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9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79A1F3-F577-9EEA-34EE-321CE8F8BFE4}"/>
                  </a:ext>
                </a:extLst>
              </p:cNvPr>
              <p:cNvSpPr txBox="1"/>
              <p:nvPr/>
            </p:nvSpPr>
            <p:spPr>
              <a:xfrm>
                <a:off x="407624" y="844709"/>
                <a:ext cx="11005851" cy="5807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另外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也可等价写为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它有非零解的充要条件是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|=0.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  <m:e/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=0,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也可以记特征多项式为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特征方程为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79A1F3-F577-9EEA-34EE-321CE8F8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24" y="844709"/>
                <a:ext cx="11005851" cy="5807808"/>
              </a:xfrm>
              <a:prstGeom prst="rect">
                <a:avLst/>
              </a:prstGeom>
              <a:blipFill>
                <a:blip r:embed="rId2"/>
                <a:stretch>
                  <a:fillRect l="-923" b="-1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30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6E80AB1-9CD0-7BC8-A7A1-12AF6261DEEB}"/>
                  </a:ext>
                </a:extLst>
              </p:cNvPr>
              <p:cNvSpPr txBox="1"/>
              <p:nvPr/>
            </p:nvSpPr>
            <p:spPr>
              <a:xfrm>
                <a:off x="1189822" y="2465916"/>
                <a:ext cx="9342304" cy="192616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特征值与特征向量的求解步骤：</a:t>
                </a:r>
              </a:p>
              <a:p>
                <a:pPr indent="228600"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解特征方程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得到特征值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28600"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求方程组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的所有非零解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6E80AB1-9CD0-7BC8-A7A1-12AF6261D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22" y="2465916"/>
                <a:ext cx="9342304" cy="1926168"/>
              </a:xfrm>
              <a:prstGeom prst="rect">
                <a:avLst/>
              </a:prstGeom>
              <a:blipFill>
                <a:blip r:embed="rId2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1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0A6F6D1-EB2E-65F4-368A-B91192DA369D}"/>
                  </a:ext>
                </a:extLst>
              </p:cNvPr>
              <p:cNvSpPr txBox="1"/>
              <p:nvPr/>
            </p:nvSpPr>
            <p:spPr>
              <a:xfrm>
                <a:off x="594910" y="1110770"/>
                <a:ext cx="10488058" cy="4417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的特征值与特征向量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>
                    <a:solidFill>
                      <a:srgbClr val="7030A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解特征方程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−4=(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−3)(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+1),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得特征值为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=3, 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=−1.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0A6F6D1-EB2E-65F4-368A-B91192DA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0" y="1110770"/>
                <a:ext cx="10488058" cy="4417428"/>
              </a:xfrm>
              <a:prstGeom prst="rect">
                <a:avLst/>
              </a:prstGeom>
              <a:blipFill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7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17649" y="1274443"/>
            <a:ext cx="340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2. </a:t>
            </a:r>
            <a:r>
              <a:rPr lang="zh-CN" altLang="en-US" sz="2000" b="1" dirty="0">
                <a:latin typeface="+mn-ea"/>
              </a:rPr>
              <a:t>对于三个过原点的平面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052763" y="1852613"/>
          <a:ext cx="5414962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711000" progId="Equation.DSMT4">
                  <p:embed/>
                </p:oleObj>
              </mc:Choice>
              <mc:Fallback>
                <p:oleObj name="Equation" r:id="rId2" imgW="3136680" imgH="7110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1852613"/>
                        <a:ext cx="5414962" cy="1228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1517649" y="3133725"/>
            <a:ext cx="3402014" cy="1238250"/>
            <a:chOff x="1517649" y="3133725"/>
            <a:chExt cx="3402014" cy="1238250"/>
          </a:xfrm>
        </p:grpSpPr>
        <p:sp>
          <p:nvSpPr>
            <p:cNvPr id="12" name="矩形 11"/>
            <p:cNvSpPr/>
            <p:nvPr/>
          </p:nvSpPr>
          <p:spPr>
            <a:xfrm>
              <a:off x="1517649" y="3516537"/>
              <a:ext cx="7553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令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1881188" y="3133725"/>
            <a:ext cx="2025650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93760" imgH="711000" progId="Equation.DSMT4">
                    <p:embed/>
                  </p:oleObj>
                </mc:Choice>
                <mc:Fallback>
                  <p:oleObj name="Equation" r:id="rId4" imgW="1193760" imgH="711000" progId="Equation.DSMT4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1188" y="3133725"/>
                          <a:ext cx="2025650" cy="12382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3905250" y="3176588"/>
            <a:ext cx="1014413" cy="1195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71320" imgH="711000" progId="Equation.DSMT4">
                    <p:embed/>
                  </p:oleObj>
                </mc:Choice>
                <mc:Fallback>
                  <p:oleObj name="Equation" r:id="rId6" imgW="571320" imgH="711000" progId="Equation.DSMT4">
                    <p:embed/>
                    <p:pic>
                      <p:nvPicPr>
                        <p:cNvPr id="16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5250" y="3176588"/>
                          <a:ext cx="1014413" cy="11953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889500" y="3552825"/>
          <a:ext cx="48815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19160" imgH="228600" progId="Equation.DSMT4">
                  <p:embed/>
                </p:oleObj>
              </mc:Choice>
              <mc:Fallback>
                <p:oleObj name="Equation" r:id="rId8" imgW="2819160" imgH="2286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3552825"/>
                        <a:ext cx="4881563" cy="449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517649" y="4705571"/>
            <a:ext cx="101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n-ea"/>
              </a:rPr>
              <a:t>(1) </a:t>
            </a:r>
            <a:r>
              <a:rPr lang="zh-CN" altLang="en-US" sz="2000" b="1" dirty="0">
                <a:latin typeface="+mn-ea"/>
              </a:rPr>
              <a:t>若</a:t>
            </a:r>
            <a:r>
              <a:rPr lang="en-US" altLang="zh-CN" sz="2000" b="1" dirty="0">
                <a:latin typeface="+mn-ea"/>
              </a:rPr>
              <a:t>  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427288" y="4783138"/>
          <a:ext cx="11176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880" imgH="203040" progId="Equation.DSMT4">
                  <p:embed/>
                </p:oleObj>
              </mc:Choice>
              <mc:Fallback>
                <p:oleObj name="Equation" r:id="rId10" imgW="596880" imgH="20304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8" y="4783138"/>
                        <a:ext cx="1117600" cy="363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3487672" y="4746565"/>
            <a:ext cx="6471086" cy="400261"/>
            <a:chOff x="3487672" y="4746565"/>
            <a:chExt cx="6471086" cy="400261"/>
          </a:xfrm>
        </p:grpSpPr>
        <p:sp>
          <p:nvSpPr>
            <p:cNvPr id="21" name="矩形 20"/>
            <p:cNvSpPr/>
            <p:nvPr/>
          </p:nvSpPr>
          <p:spPr>
            <a:xfrm>
              <a:off x="3487672" y="4746565"/>
              <a:ext cx="16006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线性方程组</a:t>
              </a: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4869975" y="4781157"/>
            <a:ext cx="811302" cy="330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69696" imgH="177723" progId="Equation.DSMT4">
                    <p:embed/>
                  </p:oleObj>
                </mc:Choice>
                <mc:Fallback>
                  <p:oleObj name="Equation" r:id="rId12" imgW="469696" imgH="177723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9975" y="4781157"/>
                          <a:ext cx="811302" cy="3309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5643153" y="4746716"/>
              <a:ext cx="43156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有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唯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一零解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即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三个平面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相交于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原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点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517649" y="5224242"/>
            <a:ext cx="3352326" cy="420908"/>
            <a:chOff x="1517649" y="5224242"/>
            <a:chExt cx="3352326" cy="420908"/>
          </a:xfrm>
        </p:grpSpPr>
        <p:sp>
          <p:nvSpPr>
            <p:cNvPr id="24" name="矩形 23"/>
            <p:cNvSpPr/>
            <p:nvPr/>
          </p:nvSpPr>
          <p:spPr>
            <a:xfrm>
              <a:off x="1517649" y="5239222"/>
              <a:ext cx="10165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又</a:t>
              </a:r>
              <a:r>
                <a:rPr lang="en-US" altLang="zh-CN" sz="2000" b="1" dirty="0">
                  <a:latin typeface="+mn-ea"/>
                </a:rPr>
                <a:t>  </a:t>
              </a:r>
              <a:endParaRPr lang="zh-CN" altLang="en-US" sz="2000" b="1" dirty="0">
                <a:latin typeface="+mn-ea"/>
              </a:endParaRPr>
            </a:p>
          </p:txBody>
        </p:sp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1958975" y="5281613"/>
            <a:ext cx="1046163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58720" imgH="203040" progId="Equation.DSMT4">
                    <p:embed/>
                  </p:oleObj>
                </mc:Choice>
                <mc:Fallback>
                  <p:oleObj name="Equation" r:id="rId14" imgW="558720" imgH="203040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975" y="5281613"/>
                          <a:ext cx="1046163" cy="3635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矩形 25"/>
            <p:cNvSpPr/>
            <p:nvPr/>
          </p:nvSpPr>
          <p:spPr>
            <a:xfrm>
              <a:off x="2926013" y="5224242"/>
              <a:ext cx="19439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的充要条件为</a:t>
              </a:r>
            </a:p>
          </p:txBody>
        </p:sp>
      </p:grp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4546600" y="5238750"/>
          <a:ext cx="800463" cy="43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7200" imgH="253800" progId="Equation.DSMT4">
                  <p:embed/>
                </p:oleObj>
              </mc:Choice>
              <mc:Fallback>
                <p:oleObj name="Equation" r:id="rId16" imgW="457200" imgH="25380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5238750"/>
                        <a:ext cx="800463" cy="430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/>
        </p:nvSpPr>
        <p:spPr>
          <a:xfrm>
            <a:off x="5368384" y="5224242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所以也可表述为当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7534275" y="5238750"/>
          <a:ext cx="7556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31640" imgH="253800" progId="Equation.DSMT4">
                  <p:embed/>
                </p:oleObj>
              </mc:Choice>
              <mc:Fallback>
                <p:oleObj name="Equation" r:id="rId18" imgW="431640" imgH="253800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4275" y="5238750"/>
                        <a:ext cx="755650" cy="430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1517649" y="5255020"/>
            <a:ext cx="8460167" cy="925178"/>
            <a:chOff x="1517649" y="5255020"/>
            <a:chExt cx="8460167" cy="925178"/>
          </a:xfrm>
        </p:grpSpPr>
        <p:sp>
          <p:nvSpPr>
            <p:cNvPr id="29" name="矩形 28"/>
            <p:cNvSpPr/>
            <p:nvPr/>
          </p:nvSpPr>
          <p:spPr>
            <a:xfrm>
              <a:off x="1517649" y="5780088"/>
              <a:ext cx="16696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相交于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原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点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244649" y="5255020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时，三个平面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1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3738961-2E1A-AEC4-5644-CB36E711B136}"/>
                  </a:ext>
                </a:extLst>
              </p:cNvPr>
              <p:cNvSpPr txBox="1"/>
              <p:nvPr/>
            </p:nvSpPr>
            <p:spPr>
              <a:xfrm>
                <a:off x="664684" y="1506985"/>
                <a:ext cx="10686362" cy="477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solidFill>
                      <a:srgbClr val="7030A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求方程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的所有非零解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求解线性方程组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即对应于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,   </m:t>
                      </m:r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3738961-2E1A-AEC4-5644-CB36E711B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84" y="1506985"/>
                <a:ext cx="10686362" cy="4772332"/>
              </a:xfrm>
              <a:prstGeom prst="rect">
                <a:avLst/>
              </a:prstGeom>
              <a:blipFill>
                <a:blip r:embed="rId2"/>
                <a:stretch>
                  <a:fillRect l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2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5B40FEE-F487-BB8D-8C12-949C40F3F64C}"/>
                  </a:ext>
                </a:extLst>
              </p:cNvPr>
              <p:cNvSpPr txBox="1"/>
              <p:nvPr/>
            </p:nvSpPr>
            <p:spPr>
              <a:xfrm>
                <a:off x="752819" y="1341732"/>
                <a:ext cx="10686362" cy="3987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求解线性方程组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(−1)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</a:t>
                </a:r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即对应于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,   </m:t>
                      </m:r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5B40FEE-F487-BB8D-8C12-949C40F3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9" y="1341732"/>
                <a:ext cx="10686362" cy="3987502"/>
              </a:xfrm>
              <a:prstGeom prst="rect">
                <a:avLst/>
              </a:prstGeom>
              <a:blipFill>
                <a:blip r:embed="rId2"/>
                <a:stretch>
                  <a:fillRect l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8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8A2938-5DDB-8D55-1F6C-82D031EC0070}"/>
                  </a:ext>
                </a:extLst>
              </p:cNvPr>
              <p:cNvSpPr txBox="1"/>
              <p:nvPr/>
            </p:nvSpPr>
            <p:spPr>
              <a:xfrm>
                <a:off x="661010" y="1074156"/>
                <a:ext cx="10587212" cy="5171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6.1.2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求对角矩阵、上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三角矩阵的特征值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阶对角矩阵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𝚲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的主对角元素为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则其特征多项式为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𝚲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)⋯(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故对角阵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𝚲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就是其主对角线上的元素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三角矩阵的全部特征值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就是其主对角线上的元素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8A2938-5DDB-8D55-1F6C-82D031EC0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0" y="1074156"/>
                <a:ext cx="10587212" cy="5171352"/>
              </a:xfrm>
              <a:prstGeom prst="rect">
                <a:avLst/>
              </a:prstGeom>
              <a:blipFill>
                <a:blip r:embed="rId2"/>
                <a:stretch>
                  <a:fillRect l="-838" b="-1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84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F0910D7-6DD7-AB77-7301-E988BE450828}"/>
                  </a:ext>
                </a:extLst>
              </p:cNvPr>
              <p:cNvSpPr txBox="1"/>
              <p:nvPr/>
            </p:nvSpPr>
            <p:spPr>
              <a:xfrm>
                <a:off x="771180" y="1170133"/>
                <a:ext cx="9970265" cy="3598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6.1.3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求数量矩阵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的特征值和特征向量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数量矩阵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也是对角阵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的全部特征值是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重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对任意非零向量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有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故特征值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对应的特征向量是</a:t>
                </a:r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任意非零向量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F0910D7-6DD7-AB77-7301-E988BE450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0" y="1170133"/>
                <a:ext cx="9970265" cy="3598421"/>
              </a:xfrm>
              <a:prstGeom prst="rect">
                <a:avLst/>
              </a:prstGeom>
              <a:blipFill>
                <a:blip r:embed="rId2"/>
                <a:stretch>
                  <a:fillRect l="-891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AEFDBB-AA9E-4A91-58A8-99DABCFF5C01}"/>
                  </a:ext>
                </a:extLst>
              </p:cNvPr>
              <p:cNvSpPr txBox="1"/>
              <p:nvPr/>
            </p:nvSpPr>
            <p:spPr>
              <a:xfrm>
                <a:off x="495759" y="1376586"/>
                <a:ext cx="10113484" cy="4942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的特征值和特征向量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的特征多项式为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−2)(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AEFDBB-AA9E-4A91-58A8-99DABCFF5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59" y="1376586"/>
                <a:ext cx="10113484" cy="4942763"/>
              </a:xfrm>
              <a:prstGeom prst="rect">
                <a:avLst/>
              </a:prstGeom>
              <a:blipFill>
                <a:blip r:embed="rId2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ABB525E-28BA-D5CF-F9B0-6B65FEA0A787}"/>
              </a:ext>
            </a:extLst>
          </p:cNvPr>
          <p:cNvSpPr txBox="1"/>
          <p:nvPr/>
        </p:nvSpPr>
        <p:spPr>
          <a:xfrm>
            <a:off x="495759" y="1145754"/>
            <a:ext cx="1092638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下面两个例题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3 </a:t>
            </a:r>
            <a:r>
              <a:rPr kumimoji="1" lang="zh-CN" altLang="en-US" sz="2400" dirty="0"/>
              <a:t>阶矩阵的求特征值、特征向量</a:t>
            </a:r>
            <a:r>
              <a:rPr kumimoji="1" lang="en-US" altLang="zh-CN" sz="2400" dirty="0"/>
              <a:t>.</a:t>
            </a:r>
            <a:r>
              <a:rPr kumimoji="1" lang="zh-CN" altLang="en-US" sz="2400" dirty="0"/>
              <a:t>   注意比较两个例子的不同特点</a:t>
            </a:r>
            <a:r>
              <a:rPr kumimoji="1" lang="en-US" altLang="zh-CN" sz="2400" dirty="0"/>
              <a:t>.</a:t>
            </a:r>
            <a:r>
              <a:rPr kumimoji="1"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06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8AEC7E-D177-BD9E-A5A1-8E6B80241410}"/>
                  </a:ext>
                </a:extLst>
              </p:cNvPr>
              <p:cNvSpPr txBox="1"/>
              <p:nvPr/>
            </p:nvSpPr>
            <p:spPr>
              <a:xfrm>
                <a:off x="716096" y="1381608"/>
                <a:ext cx="10102468" cy="4818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解方程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(2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=(0,0,1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因此矩阵对应于特征值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8AEC7E-D177-BD9E-A5A1-8E6B80241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6" y="1381608"/>
                <a:ext cx="10102468" cy="4818948"/>
              </a:xfrm>
              <a:prstGeom prst="rect">
                <a:avLst/>
              </a:prstGeom>
              <a:blipFill>
                <a:blip r:embed="rId2"/>
                <a:stretch>
                  <a:fillRect l="-1004" b="-1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3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25050D-A60C-9191-15FB-E7EF838F1E25}"/>
                  </a:ext>
                </a:extLst>
              </p:cNvPr>
              <p:cNvSpPr txBox="1"/>
              <p:nvPr/>
            </p:nvSpPr>
            <p:spPr>
              <a:xfrm>
                <a:off x="605928" y="887323"/>
                <a:ext cx="9915181" cy="4818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解方程组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=(−1,−2,1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因此矩阵对应于特征值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25050D-A60C-9191-15FB-E7EF838F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8" y="887323"/>
                <a:ext cx="9915181" cy="4818948"/>
              </a:xfrm>
              <a:prstGeom prst="rect">
                <a:avLst/>
              </a:prstGeom>
              <a:blipFill>
                <a:blip r:embed="rId2"/>
                <a:stretch>
                  <a:fillRect l="-895" b="-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C75BA58-7E97-8A79-8AD8-23F65A89B3A0}"/>
              </a:ext>
            </a:extLst>
          </p:cNvPr>
          <p:cNvSpPr txBox="1"/>
          <p:nvPr/>
        </p:nvSpPr>
        <p:spPr>
          <a:xfrm>
            <a:off x="605928" y="597067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/>
              <a:t>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113403-4904-F95D-6AA1-A7731743A296}"/>
              </a:ext>
            </a:extLst>
          </p:cNvPr>
          <p:cNvSpPr txBox="1"/>
          <p:nvPr/>
        </p:nvSpPr>
        <p:spPr>
          <a:xfrm>
            <a:off x="1487278" y="6059277"/>
            <a:ext cx="1008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highlight>
                  <a:srgbClr val="FFFF00"/>
                </a:highlight>
              </a:rPr>
              <a:t>特点</a:t>
            </a:r>
            <a:r>
              <a:rPr kumimoji="1" lang="en-US" altLang="zh-CN" sz="2800" dirty="0">
                <a:highlight>
                  <a:srgbClr val="FFFF00"/>
                </a:highlight>
              </a:rPr>
              <a:t>:</a:t>
            </a:r>
            <a:r>
              <a:rPr kumimoji="1" lang="zh-CN" altLang="en-US" sz="2800" dirty="0">
                <a:highlight>
                  <a:srgbClr val="FFFF00"/>
                </a:highlight>
              </a:rPr>
              <a:t> </a:t>
            </a:r>
            <a:r>
              <a:rPr kumimoji="1" lang="en-US" altLang="zh-CN" sz="2800" dirty="0">
                <a:highlight>
                  <a:srgbClr val="FFFF00"/>
                </a:highlight>
              </a:rPr>
              <a:t>2 </a:t>
            </a:r>
            <a:r>
              <a:rPr kumimoji="1" lang="zh-CN" altLang="en-US" sz="2800" dirty="0">
                <a:highlight>
                  <a:srgbClr val="FFFF00"/>
                </a:highlight>
              </a:rPr>
              <a:t>重根特征值</a:t>
            </a:r>
            <a:r>
              <a:rPr kumimoji="1" lang="en-US" altLang="zh-CN" sz="2800" dirty="0">
                <a:highlight>
                  <a:srgbClr val="FFFF00"/>
                </a:highlight>
              </a:rPr>
              <a:t>,</a:t>
            </a:r>
            <a:r>
              <a:rPr kumimoji="1" lang="zh-CN" altLang="en-US" sz="2800" dirty="0">
                <a:highlight>
                  <a:srgbClr val="FFFF00"/>
                </a:highlight>
              </a:rPr>
              <a:t> 对应的全部特征向量是一条直线</a:t>
            </a:r>
            <a:r>
              <a:rPr kumimoji="1" lang="en-US" altLang="zh-CN" sz="2800" dirty="0">
                <a:highlight>
                  <a:srgbClr val="FFFF00"/>
                </a:highlight>
              </a:rPr>
              <a:t>(</a:t>
            </a:r>
            <a:r>
              <a:rPr kumimoji="1" lang="zh-CN" altLang="en-US" sz="2800" dirty="0">
                <a:solidFill>
                  <a:srgbClr val="C00000"/>
                </a:solidFill>
                <a:highlight>
                  <a:srgbClr val="FFFF00"/>
                </a:highlight>
              </a:rPr>
              <a:t>除了原点</a:t>
            </a:r>
            <a:r>
              <a:rPr kumimoji="1" lang="en-US" altLang="zh-CN" sz="2800" dirty="0">
                <a:highlight>
                  <a:srgbClr val="FFFF00"/>
                </a:highlight>
              </a:rPr>
              <a:t>).</a:t>
            </a:r>
            <a:endParaRPr kumimoji="1" lang="zh-CN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7971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2704D4-D7B7-8A29-54C7-08C353957AFE}"/>
                  </a:ext>
                </a:extLst>
              </p:cNvPr>
              <p:cNvSpPr txBox="1"/>
              <p:nvPr/>
            </p:nvSpPr>
            <p:spPr>
              <a:xfrm>
                <a:off x="605927" y="399075"/>
                <a:ext cx="10719412" cy="5434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6.1.5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的特征值和特征向量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的特征多项式为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+1)(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2704D4-D7B7-8A29-54C7-08C3539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7" y="399075"/>
                <a:ext cx="10719412" cy="5434821"/>
              </a:xfrm>
              <a:prstGeom prst="rect">
                <a:avLst/>
              </a:prstGeom>
              <a:blipFill>
                <a:blip r:embed="rId2"/>
                <a:stretch>
                  <a:fillRect l="-828" b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2FF8112-42EF-D06C-F285-1B5B70F8CF5C}"/>
              </a:ext>
            </a:extLst>
          </p:cNvPr>
          <p:cNvSpPr txBox="1"/>
          <p:nvPr/>
        </p:nvSpPr>
        <p:spPr>
          <a:xfrm>
            <a:off x="638978" y="6213513"/>
            <a:ext cx="970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🔍</a:t>
            </a:r>
            <a:r>
              <a:rPr kumimoji="1" lang="zh-CN" altLang="en-US" sz="2400" dirty="0">
                <a:solidFill>
                  <a:srgbClr val="FF0000"/>
                </a:solidFill>
              </a:rPr>
              <a:t>  </a:t>
            </a:r>
            <a:r>
              <a:rPr kumimoji="1" lang="zh-CN" altLang="en-US" sz="2400" dirty="0"/>
              <a:t>也是有 </a:t>
            </a:r>
            <a:r>
              <a:rPr kumimoji="1" lang="en-US" altLang="zh-CN" sz="2400" dirty="0"/>
              <a:t>2 </a:t>
            </a:r>
            <a:r>
              <a:rPr kumimoji="1" lang="zh-CN" altLang="en-US" sz="2400" dirty="0"/>
              <a:t>重特征根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对应的全部特征向量还是一条直线吗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不含原点</a:t>
            </a:r>
            <a:r>
              <a:rPr kumimoji="1" lang="en-US" altLang="zh-CN" sz="2400" dirty="0"/>
              <a:t>)?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70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A58F23-8F15-E858-0AC6-75016868C018}"/>
                  </a:ext>
                </a:extLst>
              </p:cNvPr>
              <p:cNvSpPr txBox="1"/>
              <p:nvPr/>
            </p:nvSpPr>
            <p:spPr>
              <a:xfrm>
                <a:off x="231354" y="1448553"/>
                <a:ext cx="11038902" cy="3960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解方程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=(1,0,1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因此矩阵对应于特征值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A58F23-8F15-E858-0AC6-75016868C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4" y="1448553"/>
                <a:ext cx="11038902" cy="3960893"/>
              </a:xfrm>
              <a:prstGeom prst="rect">
                <a:avLst/>
              </a:prstGeom>
              <a:blipFill>
                <a:blip r:embed="rId2"/>
                <a:stretch>
                  <a:fillRect l="-920" t="-1923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0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425B62-B764-984A-B7EE-A66F31E9037F}"/>
                  </a:ext>
                </a:extLst>
              </p:cNvPr>
              <p:cNvSpPr txBox="1"/>
              <p:nvPr/>
            </p:nvSpPr>
            <p:spPr>
              <a:xfrm>
                <a:off x="451691" y="1000738"/>
                <a:ext cx="10168568" cy="3960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解方程组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(2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=(0,1,−1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=(1,0,4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因此矩阵对应于特征值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不同时为零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425B62-B764-984A-B7EE-A66F31E9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91" y="1000738"/>
                <a:ext cx="10168568" cy="3960893"/>
              </a:xfrm>
              <a:prstGeom prst="rect">
                <a:avLst/>
              </a:prstGeom>
              <a:blipFill>
                <a:blip r:embed="rId2"/>
                <a:stretch>
                  <a:fillRect l="-998" t="-1597" b="-2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D810727-7914-3BA1-4A06-4BADBD36F642}"/>
              </a:ext>
            </a:extLst>
          </p:cNvPr>
          <p:cNvSpPr txBox="1"/>
          <p:nvPr/>
        </p:nvSpPr>
        <p:spPr>
          <a:xfrm>
            <a:off x="451691" y="524544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/>
              <a:t>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25B2E9-B04B-41DD-5365-96D09798F23C}"/>
              </a:ext>
            </a:extLst>
          </p:cNvPr>
          <p:cNvSpPr txBox="1"/>
          <p:nvPr/>
        </p:nvSpPr>
        <p:spPr>
          <a:xfrm>
            <a:off x="1333041" y="5334042"/>
            <a:ext cx="1008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highlight>
                  <a:srgbClr val="FFFF00"/>
                </a:highlight>
              </a:rPr>
              <a:t>特点</a:t>
            </a:r>
            <a:r>
              <a:rPr kumimoji="1" lang="en-US" altLang="zh-CN" sz="2800" dirty="0">
                <a:highlight>
                  <a:srgbClr val="FFFF00"/>
                </a:highlight>
              </a:rPr>
              <a:t>:</a:t>
            </a:r>
            <a:r>
              <a:rPr kumimoji="1" lang="zh-CN" altLang="en-US" sz="2800" dirty="0">
                <a:highlight>
                  <a:srgbClr val="FFFF00"/>
                </a:highlight>
              </a:rPr>
              <a:t> </a:t>
            </a:r>
            <a:r>
              <a:rPr kumimoji="1" lang="en-US" altLang="zh-CN" sz="2800" dirty="0">
                <a:highlight>
                  <a:srgbClr val="FFFF00"/>
                </a:highlight>
              </a:rPr>
              <a:t>2 </a:t>
            </a:r>
            <a:r>
              <a:rPr kumimoji="1" lang="zh-CN" altLang="en-US" sz="2800" dirty="0">
                <a:highlight>
                  <a:srgbClr val="FFFF00"/>
                </a:highlight>
              </a:rPr>
              <a:t>重根特征值</a:t>
            </a:r>
            <a:r>
              <a:rPr kumimoji="1" lang="en-US" altLang="zh-CN" sz="2800" dirty="0">
                <a:highlight>
                  <a:srgbClr val="FFFF00"/>
                </a:highlight>
              </a:rPr>
              <a:t>,</a:t>
            </a:r>
            <a:r>
              <a:rPr kumimoji="1" lang="zh-CN" altLang="en-US" sz="2800" dirty="0">
                <a:highlight>
                  <a:srgbClr val="FFFF00"/>
                </a:highlight>
              </a:rPr>
              <a:t> 对应的全部特征向量是一个平面</a:t>
            </a:r>
            <a:r>
              <a:rPr kumimoji="1" lang="en-US" altLang="zh-CN" sz="2800" dirty="0">
                <a:highlight>
                  <a:srgbClr val="FFFF00"/>
                </a:highlight>
              </a:rPr>
              <a:t>(</a:t>
            </a:r>
            <a:r>
              <a:rPr kumimoji="1" lang="zh-CN" altLang="en-US" sz="2800" dirty="0">
                <a:solidFill>
                  <a:srgbClr val="C00000"/>
                </a:solidFill>
                <a:highlight>
                  <a:srgbClr val="FFFF00"/>
                </a:highlight>
              </a:rPr>
              <a:t>除了原点</a:t>
            </a:r>
            <a:r>
              <a:rPr kumimoji="1" lang="en-US" altLang="zh-CN" sz="2800" dirty="0">
                <a:highlight>
                  <a:srgbClr val="FFFF00"/>
                </a:highlight>
              </a:rPr>
              <a:t>).</a:t>
            </a:r>
            <a:endParaRPr kumimoji="1" lang="zh-CN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988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17352" y="1228725"/>
            <a:ext cx="101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n-ea"/>
              </a:rPr>
              <a:t>(2) </a:t>
            </a:r>
            <a:r>
              <a:rPr lang="zh-CN" altLang="en-US" sz="2000" b="1" dirty="0">
                <a:latin typeface="+mn-ea"/>
              </a:rPr>
              <a:t>若</a:t>
            </a:r>
            <a:r>
              <a:rPr lang="en-US" altLang="zh-CN" sz="2000" b="1" dirty="0">
                <a:latin typeface="+mn-ea"/>
              </a:rPr>
              <a:t>  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213429" y="1274443"/>
          <a:ext cx="11176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880" imgH="203040" progId="Equation.DSMT4">
                  <p:embed/>
                </p:oleObj>
              </mc:Choice>
              <mc:Fallback>
                <p:oleObj name="Equation" r:id="rId2" imgW="596880" imgH="20304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3429" y="1274443"/>
                        <a:ext cx="1117600" cy="363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3331028" y="1228725"/>
            <a:ext cx="3252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则线性方程组有无穷多个解</a:t>
            </a:r>
            <a:r>
              <a:rPr lang="en-US" altLang="zh-CN" sz="2000" b="1" dirty="0">
                <a:latin typeface="+mn-ea"/>
              </a:rPr>
              <a:t>.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6612" y="1803411"/>
            <a:ext cx="103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(a) </a:t>
            </a:r>
            <a:r>
              <a:rPr lang="zh-CN" altLang="en-US" sz="2000" b="1" dirty="0">
                <a:latin typeface="+mn-ea"/>
              </a:rPr>
              <a:t>当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652713" y="1843088"/>
          <a:ext cx="10699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1843088"/>
                        <a:ext cx="1069975" cy="363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" name="组合 80"/>
          <p:cNvGrpSpPr/>
          <p:nvPr/>
        </p:nvGrpSpPr>
        <p:grpSpPr>
          <a:xfrm>
            <a:off x="3622765" y="1779096"/>
            <a:ext cx="6632975" cy="425142"/>
            <a:chOff x="3622765" y="1779096"/>
            <a:chExt cx="6632975" cy="425142"/>
          </a:xfrm>
        </p:grpSpPr>
        <p:sp>
          <p:nvSpPr>
            <p:cNvPr id="17" name="矩形 16"/>
            <p:cNvSpPr/>
            <p:nvPr/>
          </p:nvSpPr>
          <p:spPr>
            <a:xfrm>
              <a:off x="3622765" y="1779096"/>
              <a:ext cx="32526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时，</a:t>
              </a:r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4106957" y="1813219"/>
            <a:ext cx="817567" cy="360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83947" imgH="228501" progId="Equation.DSMT4">
                    <p:embed/>
                  </p:oleObj>
                </mc:Choice>
                <mc:Fallback>
                  <p:oleObj name="Equation" r:id="rId6" imgW="583947" imgH="228501" progId="Equation.DSMT4">
                    <p:embed/>
                    <p:pic>
                      <p:nvPicPr>
                        <p:cNvPr id="4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6957" y="1813219"/>
                          <a:ext cx="817567" cy="36043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4877345" y="1804128"/>
              <a:ext cx="53783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线性相关且存在两个行向量线性无关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cs typeface="Times New Roman" panose="02020603050405020304" pitchFamily="18" charset="0"/>
                </a:rPr>
                <a:t>不妨设为</a:t>
              </a:r>
              <a:endParaRPr lang="zh-CN" altLang="en-US" sz="2000" b="1" dirty="0"/>
            </a:p>
          </p:txBody>
        </p:sp>
      </p:grp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412875" y="2324100"/>
          <a:ext cx="6477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640" imgH="228600" progId="Equation.DSMT4">
                  <p:embed/>
                </p:oleObj>
              </mc:Choice>
              <mc:Fallback>
                <p:oleObj name="Equation" r:id="rId8" imgW="431640" imgH="2286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2324100"/>
                        <a:ext cx="647700" cy="377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组合 101"/>
          <p:cNvGrpSpPr/>
          <p:nvPr/>
        </p:nvGrpSpPr>
        <p:grpSpPr>
          <a:xfrm>
            <a:off x="2060575" y="2298173"/>
            <a:ext cx="3742472" cy="431592"/>
            <a:chOff x="2060575" y="2298173"/>
            <a:chExt cx="3742472" cy="431592"/>
          </a:xfrm>
        </p:grpSpPr>
        <p:sp>
          <p:nvSpPr>
            <p:cNvPr id="20" name="矩形 19"/>
            <p:cNvSpPr/>
            <p:nvPr/>
          </p:nvSpPr>
          <p:spPr>
            <a:xfrm>
              <a:off x="2060575" y="2304953"/>
              <a:ext cx="4387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则</a:t>
              </a: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2443578" y="2298173"/>
            <a:ext cx="703482" cy="400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82391" imgH="228501" progId="Equation.DSMT4">
                    <p:embed/>
                  </p:oleObj>
                </mc:Choice>
                <mc:Fallback>
                  <p:oleObj name="Equation" r:id="rId10" imgW="482391" imgH="228501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3578" y="2298173"/>
                          <a:ext cx="703482" cy="40059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3111635" y="2312957"/>
              <a:ext cx="4387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与</a:t>
              </a:r>
            </a:p>
          </p:txBody>
        </p:sp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3503262" y="2324100"/>
            <a:ext cx="773324" cy="386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33169" imgH="228501" progId="Equation.DSMT4">
                    <p:embed/>
                  </p:oleObj>
                </mc:Choice>
                <mc:Fallback>
                  <p:oleObj name="Equation" r:id="rId12" imgW="533169" imgH="228501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262" y="2324100"/>
                          <a:ext cx="773324" cy="3866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矩形 25"/>
            <p:cNvSpPr/>
            <p:nvPr/>
          </p:nvSpPr>
          <p:spPr>
            <a:xfrm>
              <a:off x="4198120" y="2329655"/>
              <a:ext cx="16049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不成比例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即</a:t>
              </a: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708323" y="2333033"/>
            <a:ext cx="3154530" cy="415700"/>
            <a:chOff x="5708323" y="2333033"/>
            <a:chExt cx="3154530" cy="415700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5708323" y="2333033"/>
            <a:ext cx="313509" cy="414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65028" imgH="228501" progId="Equation.DSMT4">
                    <p:embed/>
                  </p:oleObj>
                </mc:Choice>
                <mc:Fallback>
                  <p:oleObj name="Equation" r:id="rId14" imgW="165028" imgH="228501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8323" y="2333033"/>
                          <a:ext cx="313509" cy="41464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矩形 28"/>
            <p:cNvSpPr/>
            <p:nvPr/>
          </p:nvSpPr>
          <p:spPr>
            <a:xfrm>
              <a:off x="5876607" y="2342735"/>
              <a:ext cx="4387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与</a:t>
              </a: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6227364" y="2334226"/>
            <a:ext cx="304800" cy="403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77646" imgH="228402" progId="Equation.DSMT4">
                    <p:embed/>
                  </p:oleObj>
                </mc:Choice>
                <mc:Fallback>
                  <p:oleObj name="Equation" r:id="rId16" imgW="177646" imgH="228402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7364" y="2334226"/>
                          <a:ext cx="304800" cy="40312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6483676" y="2348623"/>
              <a:ext cx="23791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相交于一条直线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又</a:t>
              </a: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312199" y="2334226"/>
            <a:ext cx="8962034" cy="893083"/>
            <a:chOff x="1312199" y="2334226"/>
            <a:chExt cx="8962034" cy="893083"/>
          </a:xfrm>
        </p:grpSpPr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8760823" y="2334226"/>
            <a:ext cx="908664" cy="400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83947" imgH="228501" progId="Equation.DSMT4">
                    <p:embed/>
                  </p:oleObj>
                </mc:Choice>
                <mc:Fallback>
                  <p:oleObj name="Equation" r:id="rId18" imgW="583947" imgH="228501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60823" y="2334226"/>
                          <a:ext cx="908664" cy="40059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矩形 34"/>
            <p:cNvSpPr/>
            <p:nvPr/>
          </p:nvSpPr>
          <p:spPr>
            <a:xfrm>
              <a:off x="9571352" y="2351946"/>
              <a:ext cx="7028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线性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312199" y="2827199"/>
              <a:ext cx="19360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相关，不妨设</a:t>
              </a:r>
            </a:p>
          </p:txBody>
        </p:sp>
      </p:grp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2930525" y="2813050"/>
          <a:ext cx="17081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041120" imgH="228600" progId="Equation.DSMT4">
                  <p:embed/>
                </p:oleObj>
              </mc:Choice>
              <mc:Fallback>
                <p:oleObj name="Equation" r:id="rId20" imgW="1041120" imgH="228600" progId="Equation.DSMT4">
                  <p:embed/>
                  <p:pic>
                    <p:nvPicPr>
                      <p:cNvPr id="38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2813050"/>
                        <a:ext cx="1708150" cy="414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" name="组合 99"/>
          <p:cNvGrpSpPr/>
          <p:nvPr/>
        </p:nvGrpSpPr>
        <p:grpSpPr>
          <a:xfrm>
            <a:off x="4561798" y="2820164"/>
            <a:ext cx="5094299" cy="456575"/>
            <a:chOff x="4561798" y="2820164"/>
            <a:chExt cx="5094299" cy="456575"/>
          </a:xfrm>
        </p:grpSpPr>
        <p:grpSp>
          <p:nvGrpSpPr>
            <p:cNvPr id="84" name="组合 83"/>
            <p:cNvGrpSpPr/>
            <p:nvPr/>
          </p:nvGrpSpPr>
          <p:grpSpPr>
            <a:xfrm>
              <a:off x="4561798" y="2820164"/>
              <a:ext cx="1624690" cy="440561"/>
              <a:chOff x="4561798" y="2820164"/>
              <a:chExt cx="1624690" cy="44056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561798" y="2820164"/>
                <a:ext cx="438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若</a:t>
                </a:r>
              </a:p>
            </p:txBody>
          </p:sp>
          <p:graphicFrame>
            <p:nvGraphicFramePr>
              <p:cNvPr id="41" name="对象 40"/>
              <p:cNvGraphicFramePr>
                <a:graphicFrameLocks noChangeAspect="1"/>
              </p:cNvGraphicFramePr>
              <p:nvPr/>
            </p:nvGraphicFramePr>
            <p:xfrm>
              <a:off x="4894263" y="2882900"/>
              <a:ext cx="1292225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863280" imgH="228600" progId="Equation.DSMT4">
                      <p:embed/>
                    </p:oleObj>
                  </mc:Choice>
                  <mc:Fallback>
                    <p:oleObj name="Equation" r:id="rId22" imgW="863280" imgH="228600" progId="Equation.DSMT4">
                      <p:embed/>
                      <p:pic>
                        <p:nvPicPr>
                          <p:cNvPr id="41" name="对象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4263" y="2882900"/>
                            <a:ext cx="1292225" cy="3778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组合 84"/>
            <p:cNvGrpSpPr/>
            <p:nvPr/>
          </p:nvGrpSpPr>
          <p:grpSpPr>
            <a:xfrm>
              <a:off x="6214842" y="2830008"/>
              <a:ext cx="3441255" cy="446731"/>
              <a:chOff x="6214842" y="2830008"/>
              <a:chExt cx="3441255" cy="446731"/>
            </a:xfrm>
          </p:grpSpPr>
          <p:graphicFrame>
            <p:nvGraphicFramePr>
              <p:cNvPr id="43" name="对象 42"/>
              <p:cNvGraphicFramePr>
                <a:graphicFrameLocks noChangeAspect="1"/>
              </p:cNvGraphicFramePr>
              <p:nvPr/>
            </p:nvGraphicFramePr>
            <p:xfrm>
              <a:off x="6214842" y="2840633"/>
              <a:ext cx="329738" cy="4361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177646" imgH="228402" progId="Equation.DSMT4">
                      <p:embed/>
                    </p:oleObj>
                  </mc:Choice>
                  <mc:Fallback>
                    <p:oleObj name="Equation" r:id="rId24" imgW="177646" imgH="228402" progId="Equation.DSMT4">
                      <p:embed/>
                      <p:pic>
                        <p:nvPicPr>
                          <p:cNvPr id="43" name="对象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4842" y="2840633"/>
                            <a:ext cx="329738" cy="43610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" name="矩形 43"/>
              <p:cNvSpPr/>
              <p:nvPr/>
            </p:nvSpPr>
            <p:spPr>
              <a:xfrm>
                <a:off x="6472288" y="2839594"/>
                <a:ext cx="7714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通过</a:t>
                </a:r>
              </a:p>
            </p:txBody>
          </p:sp>
          <p:graphicFrame>
            <p:nvGraphicFramePr>
              <p:cNvPr id="46" name="对象 45"/>
              <p:cNvGraphicFramePr>
                <a:graphicFrameLocks noChangeAspect="1"/>
              </p:cNvGraphicFramePr>
              <p:nvPr/>
            </p:nvGraphicFramePr>
            <p:xfrm>
              <a:off x="7065584" y="2830008"/>
              <a:ext cx="641501" cy="424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368300" imgH="228600" progId="Equation.DSMT4">
                      <p:embed/>
                    </p:oleObj>
                  </mc:Choice>
                  <mc:Fallback>
                    <p:oleObj name="Equation" r:id="rId26" imgW="368300" imgH="228600" progId="Equation.DSMT4">
                      <p:embed/>
                      <p:pic>
                        <p:nvPicPr>
                          <p:cNvPr id="46" name="对象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65584" y="2830008"/>
                            <a:ext cx="641501" cy="424218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矩形 46"/>
              <p:cNvSpPr/>
              <p:nvPr/>
            </p:nvSpPr>
            <p:spPr>
              <a:xfrm>
                <a:off x="7664846" y="2835595"/>
                <a:ext cx="1991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000" b="1" dirty="0">
                    <a:latin typeface="+mn-ea"/>
                    <a:cs typeface="Times New Roman" panose="02020603050405020304" pitchFamily="18" charset="0"/>
                  </a:rPr>
                  <a:t>两平面的交线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；</a:t>
                </a:r>
                <a:endParaRPr lang="zh-CN" altLang="en-US" sz="2000" b="1" dirty="0">
                  <a:latin typeface="+mn-ea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1312199" y="2827199"/>
            <a:ext cx="9020783" cy="1422317"/>
            <a:chOff x="1312199" y="2827199"/>
            <a:chExt cx="9020783" cy="1422317"/>
          </a:xfrm>
        </p:grpSpPr>
        <p:grpSp>
          <p:nvGrpSpPr>
            <p:cNvPr id="87" name="组合 86"/>
            <p:cNvGrpSpPr/>
            <p:nvPr/>
          </p:nvGrpSpPr>
          <p:grpSpPr>
            <a:xfrm>
              <a:off x="1343677" y="2827199"/>
              <a:ext cx="8954990" cy="900071"/>
              <a:chOff x="1343677" y="2827199"/>
              <a:chExt cx="8954990" cy="900071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9342618" y="2827199"/>
                <a:ext cx="438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若</a:t>
                </a:r>
              </a:p>
            </p:txBody>
          </p:sp>
          <p:graphicFrame>
            <p:nvGraphicFramePr>
              <p:cNvPr id="49" name="对象 48"/>
              <p:cNvGraphicFramePr>
                <a:graphicFrameLocks noChangeAspect="1"/>
              </p:cNvGraphicFramePr>
              <p:nvPr/>
            </p:nvGraphicFramePr>
            <p:xfrm>
              <a:off x="9652555" y="2873939"/>
              <a:ext cx="646112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431640" imgH="228600" progId="Equation.DSMT4">
                      <p:embed/>
                    </p:oleObj>
                  </mc:Choice>
                  <mc:Fallback>
                    <p:oleObj name="Equation" r:id="rId28" imgW="431640" imgH="228600" progId="Equation.DSMT4">
                      <p:embed/>
                      <p:pic>
                        <p:nvPicPr>
                          <p:cNvPr id="49" name="对象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52555" y="2873939"/>
                            <a:ext cx="646112" cy="3778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对象 49"/>
              <p:cNvGraphicFramePr>
                <a:graphicFrameLocks noChangeAspect="1"/>
              </p:cNvGraphicFramePr>
              <p:nvPr/>
            </p:nvGraphicFramePr>
            <p:xfrm>
              <a:off x="1343677" y="3349445"/>
              <a:ext cx="684212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457200" imgH="228600" progId="Equation.DSMT4">
                      <p:embed/>
                    </p:oleObj>
                  </mc:Choice>
                  <mc:Fallback>
                    <p:oleObj name="Equation" r:id="rId30" imgW="457200" imgH="228600" progId="Equation.DSMT4">
                      <p:embed/>
                      <p:pic>
                        <p:nvPicPr>
                          <p:cNvPr id="50" name="对象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3677" y="3349445"/>
                            <a:ext cx="684212" cy="3778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8" name="组合 87"/>
            <p:cNvGrpSpPr/>
            <p:nvPr/>
          </p:nvGrpSpPr>
          <p:grpSpPr>
            <a:xfrm>
              <a:off x="2060574" y="3314787"/>
              <a:ext cx="1469489" cy="414338"/>
              <a:chOff x="2060574" y="3314787"/>
              <a:chExt cx="1469489" cy="414338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060574" y="3321901"/>
                <a:ext cx="438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即</a:t>
                </a:r>
              </a:p>
            </p:txBody>
          </p:sp>
          <p:graphicFrame>
            <p:nvGraphicFramePr>
              <p:cNvPr id="52" name="对象 51"/>
              <p:cNvGraphicFramePr>
                <a:graphicFrameLocks noChangeAspect="1"/>
              </p:cNvGraphicFramePr>
              <p:nvPr/>
            </p:nvGraphicFramePr>
            <p:xfrm>
              <a:off x="2426751" y="3314787"/>
              <a:ext cx="1103312" cy="4143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672840" imgH="228600" progId="Equation.DSMT4">
                      <p:embed/>
                    </p:oleObj>
                  </mc:Choice>
                  <mc:Fallback>
                    <p:oleObj name="Equation" r:id="rId32" imgW="672840" imgH="228600" progId="Equation.DSMT4">
                      <p:embed/>
                      <p:pic>
                        <p:nvPicPr>
                          <p:cNvPr id="52" name="对象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6751" y="3314787"/>
                            <a:ext cx="1103312" cy="414338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9" name="组合 88"/>
            <p:cNvGrpSpPr/>
            <p:nvPr/>
          </p:nvGrpSpPr>
          <p:grpSpPr>
            <a:xfrm>
              <a:off x="3451139" y="3305872"/>
              <a:ext cx="5984368" cy="448566"/>
              <a:chOff x="3451139" y="3305872"/>
              <a:chExt cx="5984368" cy="44856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3451139" y="3305872"/>
                <a:ext cx="438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则</a:t>
                </a:r>
              </a:p>
            </p:txBody>
          </p:sp>
          <p:graphicFrame>
            <p:nvGraphicFramePr>
              <p:cNvPr id="54" name="对象 53"/>
              <p:cNvGraphicFramePr>
                <a:graphicFrameLocks noChangeAspect="1"/>
              </p:cNvGraphicFramePr>
              <p:nvPr/>
            </p:nvGraphicFramePr>
            <p:xfrm>
              <a:off x="3779838" y="3328988"/>
              <a:ext cx="663575" cy="425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380880" imgH="228600" progId="Equation.DSMT4">
                      <p:embed/>
                    </p:oleObj>
                  </mc:Choice>
                  <mc:Fallback>
                    <p:oleObj name="Equation" r:id="rId34" imgW="380880" imgH="228600" progId="Equation.DSMT4">
                      <p:embed/>
                      <p:pic>
                        <p:nvPicPr>
                          <p:cNvPr id="54" name="对象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9838" y="3328988"/>
                            <a:ext cx="663575" cy="4254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" name="矩形 54"/>
              <p:cNvSpPr/>
              <p:nvPr/>
            </p:nvSpPr>
            <p:spPr>
              <a:xfrm>
                <a:off x="4347255" y="3329015"/>
                <a:ext cx="50882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两平面平行，又因为它们都通过原点，所以</a:t>
                </a:r>
                <a:endParaRPr lang="zh-CN" altLang="en-US" sz="2000" b="1" dirty="0">
                  <a:latin typeface="+mn-ea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312199" y="3316345"/>
              <a:ext cx="9020783" cy="933171"/>
              <a:chOff x="1312199" y="3316345"/>
              <a:chExt cx="9020783" cy="933171"/>
            </a:xfrm>
          </p:grpSpPr>
          <p:graphicFrame>
            <p:nvGraphicFramePr>
              <p:cNvPr id="56" name="对象 55"/>
              <p:cNvGraphicFramePr>
                <a:graphicFrameLocks noChangeAspect="1"/>
              </p:cNvGraphicFramePr>
              <p:nvPr/>
            </p:nvGraphicFramePr>
            <p:xfrm>
              <a:off x="9312036" y="3316345"/>
              <a:ext cx="663575" cy="425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6" imgW="380880" imgH="228600" progId="Equation.DSMT4">
                      <p:embed/>
                    </p:oleObj>
                  </mc:Choice>
                  <mc:Fallback>
                    <p:oleObj name="Equation" r:id="rId36" imgW="380880" imgH="228600" progId="Equation.DSMT4">
                      <p:embed/>
                      <p:pic>
                        <p:nvPicPr>
                          <p:cNvPr id="56" name="对象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312036" y="3316345"/>
                            <a:ext cx="663575" cy="4254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矩形 56"/>
              <p:cNvSpPr/>
              <p:nvPr/>
            </p:nvSpPr>
            <p:spPr>
              <a:xfrm>
                <a:off x="9894197" y="3336147"/>
                <a:ext cx="4387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两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12199" y="3849406"/>
                <a:ext cx="13405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平面重合；</a:t>
                </a: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1340598" y="3854450"/>
            <a:ext cx="9471045" cy="910196"/>
            <a:chOff x="1340598" y="3854450"/>
            <a:chExt cx="9471045" cy="91019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340598" y="3854450"/>
              <a:ext cx="9471045" cy="882137"/>
              <a:chOff x="1340598" y="3854450"/>
              <a:chExt cx="9471045" cy="882137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2490454" y="3858836"/>
                <a:ext cx="1616503" cy="400110"/>
                <a:chOff x="2490454" y="3858836"/>
                <a:chExt cx="1616503" cy="400110"/>
              </a:xfrm>
            </p:grpSpPr>
            <p:sp>
              <p:nvSpPr>
                <p:cNvPr id="59" name="矩形 58"/>
                <p:cNvSpPr/>
                <p:nvPr/>
              </p:nvSpPr>
              <p:spPr>
                <a:xfrm>
                  <a:off x="2490454" y="3858836"/>
                  <a:ext cx="43878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latin typeface="+mn-ea"/>
                    </a:rPr>
                    <a:t>若</a:t>
                  </a:r>
                </a:p>
              </p:txBody>
            </p:sp>
            <p:graphicFrame>
              <p:nvGraphicFramePr>
                <p:cNvPr id="60" name="对象 59"/>
                <p:cNvGraphicFramePr>
                  <a:graphicFrameLocks noChangeAspect="1"/>
                </p:cNvGraphicFramePr>
                <p:nvPr/>
              </p:nvGraphicFramePr>
              <p:xfrm>
                <a:off x="2833782" y="3881121"/>
                <a:ext cx="1273175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850680" imgH="228600" progId="Equation.DSMT4">
                        <p:embed/>
                      </p:oleObj>
                    </mc:Choice>
                    <mc:Fallback>
                      <p:oleObj name="Equation" r:id="rId38" imgW="850680" imgH="228600" progId="Equation.DSMT4">
                        <p:embed/>
                        <p:pic>
                          <p:nvPicPr>
                            <p:cNvPr id="60" name="对象 5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33782" y="3881121"/>
                              <a:ext cx="1273175" cy="377825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2" name="组合 91"/>
              <p:cNvGrpSpPr/>
              <p:nvPr/>
            </p:nvGrpSpPr>
            <p:grpSpPr>
              <a:xfrm>
                <a:off x="4057193" y="3858332"/>
                <a:ext cx="1420860" cy="419185"/>
                <a:chOff x="4057193" y="3858332"/>
                <a:chExt cx="1420860" cy="419185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4057193" y="3858332"/>
                  <a:ext cx="43878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latin typeface="+mn-ea"/>
                    </a:rPr>
                    <a:t>即</a:t>
                  </a:r>
                </a:p>
              </p:txBody>
            </p:sp>
            <p:graphicFrame>
              <p:nvGraphicFramePr>
                <p:cNvPr id="62" name="对象 61"/>
                <p:cNvGraphicFramePr>
                  <a:graphicFrameLocks noChangeAspect="1"/>
                </p:cNvGraphicFramePr>
                <p:nvPr/>
              </p:nvGraphicFramePr>
              <p:xfrm>
                <a:off x="4436653" y="3863179"/>
                <a:ext cx="1041400" cy="4143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0" imgW="634680" imgH="228600" progId="Equation.DSMT4">
                        <p:embed/>
                      </p:oleObj>
                    </mc:Choice>
                    <mc:Fallback>
                      <p:oleObj name="Equation" r:id="rId40" imgW="634680" imgH="228600" progId="Equation.DSMT4">
                        <p:embed/>
                        <p:pic>
                          <p:nvPicPr>
                            <p:cNvPr id="62" name="对象 6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6653" y="3863179"/>
                              <a:ext cx="1041400" cy="414338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3" name="组合 92"/>
              <p:cNvGrpSpPr/>
              <p:nvPr/>
            </p:nvGrpSpPr>
            <p:grpSpPr>
              <a:xfrm>
                <a:off x="1340598" y="3854450"/>
                <a:ext cx="9471045" cy="882137"/>
                <a:chOff x="1340598" y="3854450"/>
                <a:chExt cx="9471045" cy="882137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5364262" y="3858332"/>
                  <a:ext cx="43878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latin typeface="+mn-ea"/>
                    </a:rPr>
                    <a:t>则</a:t>
                  </a:r>
                </a:p>
              </p:txBody>
            </p:sp>
            <p:graphicFrame>
              <p:nvGraphicFramePr>
                <p:cNvPr id="64" name="对象 63"/>
                <p:cNvGraphicFramePr>
                  <a:graphicFrameLocks noChangeAspect="1"/>
                </p:cNvGraphicFramePr>
                <p:nvPr/>
              </p:nvGraphicFramePr>
              <p:xfrm>
                <a:off x="5719763" y="3854450"/>
                <a:ext cx="641350" cy="425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2" imgW="368280" imgH="228600" progId="Equation.DSMT4">
                        <p:embed/>
                      </p:oleObj>
                    </mc:Choice>
                    <mc:Fallback>
                      <p:oleObj name="Equation" r:id="rId42" imgW="368280" imgH="228600" progId="Equation.DSMT4">
                        <p:embed/>
                        <p:pic>
                          <p:nvPicPr>
                            <p:cNvPr id="64" name="对象 6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719763" y="3854450"/>
                              <a:ext cx="641350" cy="42545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5" name="矩形 64"/>
                <p:cNvSpPr/>
                <p:nvPr/>
              </p:nvSpPr>
              <p:spPr>
                <a:xfrm>
                  <a:off x="6239558" y="3857479"/>
                  <a:ext cx="457208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两平面平行，又因为它们都通过原点，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1340598" y="4367255"/>
                  <a:ext cx="6495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dirty="0">
                      <a:latin typeface="+mn-ea"/>
                      <a:cs typeface="Times New Roman" panose="02020603050405020304" pitchFamily="18" charset="0"/>
                    </a:rPr>
                    <a:t>所以</a:t>
                  </a:r>
                  <a:endParaRPr lang="zh-CN" altLang="en-US" b="1" dirty="0">
                    <a:latin typeface="+mn-ea"/>
                  </a:endParaRPr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1892754" y="4339196"/>
              <a:ext cx="2214203" cy="425450"/>
              <a:chOff x="1892754" y="4339196"/>
              <a:chExt cx="2214203" cy="425450"/>
            </a:xfrm>
          </p:grpSpPr>
          <p:graphicFrame>
            <p:nvGraphicFramePr>
              <p:cNvPr id="67" name="对象 66"/>
              <p:cNvGraphicFramePr>
                <a:graphicFrameLocks noChangeAspect="1"/>
              </p:cNvGraphicFramePr>
              <p:nvPr/>
            </p:nvGraphicFramePr>
            <p:xfrm>
              <a:off x="1892754" y="4339196"/>
              <a:ext cx="641350" cy="425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4" imgW="368280" imgH="228600" progId="Equation.DSMT4">
                      <p:embed/>
                    </p:oleObj>
                  </mc:Choice>
                  <mc:Fallback>
                    <p:oleObj name="Equation" r:id="rId44" imgW="368280" imgH="228600" progId="Equation.DSMT4">
                      <p:embed/>
                      <p:pic>
                        <p:nvPicPr>
                          <p:cNvPr id="67" name="对象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2754" y="4339196"/>
                            <a:ext cx="641350" cy="42545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" name="矩形 67"/>
              <p:cNvSpPr/>
              <p:nvPr/>
            </p:nvSpPr>
            <p:spPr>
              <a:xfrm>
                <a:off x="2426751" y="4359158"/>
                <a:ext cx="16802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latin typeface="+mn-ea"/>
                  </a:rPr>
                  <a:t>两平面重合</a:t>
                </a:r>
                <a:r>
                  <a:rPr lang="en-US" altLang="zh-CN" sz="2000" b="1" dirty="0">
                    <a:latin typeface="+mn-ea"/>
                  </a:rPr>
                  <a:t>.</a:t>
                </a:r>
                <a:endParaRPr lang="zh-CN" altLang="en-US" sz="2000" b="1" dirty="0">
                  <a:latin typeface="+mn-ea"/>
                </a:endParaRPr>
              </a:p>
            </p:txBody>
          </p:sp>
        </p:grpSp>
      </p:grpSp>
      <p:sp>
        <p:nvSpPr>
          <p:cNvPr id="69" name="矩形 68"/>
          <p:cNvSpPr/>
          <p:nvPr/>
        </p:nvSpPr>
        <p:spPr>
          <a:xfrm>
            <a:off x="3779838" y="4359158"/>
            <a:ext cx="1584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综上所述，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4957353" y="4346175"/>
            <a:ext cx="1791971" cy="405668"/>
            <a:chOff x="4957353" y="4346175"/>
            <a:chExt cx="1791971" cy="405668"/>
          </a:xfrm>
        </p:grpSpPr>
        <p:sp>
          <p:nvSpPr>
            <p:cNvPr id="70" name="文本框 69"/>
            <p:cNvSpPr txBox="1"/>
            <p:nvPr/>
          </p:nvSpPr>
          <p:spPr>
            <a:xfrm>
              <a:off x="4957353" y="4351733"/>
              <a:ext cx="1035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当</a:t>
              </a:r>
            </a:p>
          </p:txBody>
        </p:sp>
        <p:graphicFrame>
          <p:nvGraphicFramePr>
            <p:cNvPr id="71" name="对象 70"/>
            <p:cNvGraphicFramePr>
              <a:graphicFrameLocks noChangeAspect="1"/>
            </p:cNvGraphicFramePr>
            <p:nvPr/>
          </p:nvGraphicFramePr>
          <p:xfrm>
            <a:off x="5330089" y="4382748"/>
            <a:ext cx="1069975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71320" imgH="203040" progId="Equation.DSMT4">
                    <p:embed/>
                  </p:oleObj>
                </mc:Choice>
                <mc:Fallback>
                  <p:oleObj name="Equation" r:id="rId4" imgW="571320" imgH="203040" progId="Equation.DSMT4">
                    <p:embed/>
                    <p:pic>
                      <p:nvPicPr>
                        <p:cNvPr id="71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0089" y="4382748"/>
                          <a:ext cx="1069975" cy="3635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矩形 71"/>
            <p:cNvSpPr/>
            <p:nvPr/>
          </p:nvSpPr>
          <p:spPr>
            <a:xfrm>
              <a:off x="6310539" y="4346175"/>
              <a:ext cx="4387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时，</a:t>
              </a:r>
            </a:p>
          </p:txBody>
        </p:sp>
      </p:grpSp>
      <p:sp>
        <p:nvSpPr>
          <p:cNvPr id="73" name="矩形 72"/>
          <p:cNvSpPr/>
          <p:nvPr/>
        </p:nvSpPr>
        <p:spPr>
          <a:xfrm>
            <a:off x="6721986" y="4336477"/>
            <a:ext cx="3610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三平面有两平面相交于一直线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,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312199" y="4871613"/>
            <a:ext cx="5347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另一平面或通过这交线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或与其中一平面重合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1732484" y="5397051"/>
            <a:ext cx="103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(b) </a:t>
            </a:r>
            <a:r>
              <a:rPr lang="zh-CN" altLang="en-US" sz="2000" b="1" dirty="0">
                <a:latin typeface="+mn-ea"/>
              </a:rPr>
              <a:t>当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2652713" y="5397051"/>
            <a:ext cx="1346517" cy="401046"/>
            <a:chOff x="2652713" y="5397051"/>
            <a:chExt cx="1346517" cy="401046"/>
          </a:xfrm>
        </p:grpSpPr>
        <p:graphicFrame>
          <p:nvGraphicFramePr>
            <p:cNvPr id="76" name="对象 75"/>
            <p:cNvGraphicFramePr>
              <a:graphicFrameLocks noChangeAspect="1"/>
            </p:cNvGraphicFramePr>
            <p:nvPr/>
          </p:nvGraphicFramePr>
          <p:xfrm>
            <a:off x="2652713" y="5434560"/>
            <a:ext cx="1022350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545760" imgH="203040" progId="Equation.DSMT4">
                    <p:embed/>
                  </p:oleObj>
                </mc:Choice>
                <mc:Fallback>
                  <p:oleObj name="Equation" r:id="rId46" imgW="545760" imgH="203040" progId="Equation.DSMT4">
                    <p:embed/>
                    <p:pic>
                      <p:nvPicPr>
                        <p:cNvPr id="76" name="对象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2713" y="5434560"/>
                          <a:ext cx="1022350" cy="3635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" name="矩形 76"/>
            <p:cNvSpPr/>
            <p:nvPr/>
          </p:nvSpPr>
          <p:spPr>
            <a:xfrm>
              <a:off x="3560445" y="5397051"/>
              <a:ext cx="4387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时，</a:t>
              </a:r>
            </a:p>
          </p:txBody>
        </p:sp>
      </p:grpSp>
      <p:graphicFrame>
        <p:nvGraphicFramePr>
          <p:cNvPr id="78" name="对象 77"/>
          <p:cNvGraphicFramePr>
            <a:graphicFrameLocks noChangeAspect="1"/>
          </p:cNvGraphicFramePr>
          <p:nvPr/>
        </p:nvGraphicFramePr>
        <p:xfrm>
          <a:off x="4056418" y="5437608"/>
          <a:ext cx="817567" cy="360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83947" imgH="228501" progId="Equation.DSMT4">
                  <p:embed/>
                </p:oleObj>
              </mc:Choice>
              <mc:Fallback>
                <p:oleObj name="Equation" r:id="rId6" imgW="583947" imgH="228501" progId="Equation.DSMT4">
                  <p:embed/>
                  <p:pic>
                    <p:nvPicPr>
                      <p:cNvPr id="78" name="对象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418" y="5437608"/>
                        <a:ext cx="817567" cy="3604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/>
          <p:cNvSpPr/>
          <p:nvPr/>
        </p:nvSpPr>
        <p:spPr>
          <a:xfrm>
            <a:off x="4869464" y="5437511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cs typeface="Times New Roman" panose="02020603050405020304" pitchFamily="18" charset="0"/>
              </a:rPr>
              <a:t>中任意两个行向量线性相关，</a:t>
            </a:r>
            <a:endParaRPr lang="zh-CN" altLang="en-US" sz="2000" b="1" dirty="0"/>
          </a:p>
        </p:txBody>
      </p:sp>
      <p:sp>
        <p:nvSpPr>
          <p:cNvPr id="80" name="矩形 79"/>
          <p:cNvSpPr/>
          <p:nvPr/>
        </p:nvSpPr>
        <p:spPr>
          <a:xfrm>
            <a:off x="1738207" y="5917700"/>
            <a:ext cx="5218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又因为它们都通过原点，所以三个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平面重合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zh-CN" altLang="en-US" sz="2000" dirty="0"/>
          </a:p>
        </p:txBody>
      </p:sp>
      <p:grpSp>
        <p:nvGrpSpPr>
          <p:cNvPr id="99" name="组合 98"/>
          <p:cNvGrpSpPr/>
          <p:nvPr/>
        </p:nvGrpSpPr>
        <p:grpSpPr>
          <a:xfrm>
            <a:off x="1340598" y="5434560"/>
            <a:ext cx="9063519" cy="873881"/>
            <a:chOff x="1340598" y="5434560"/>
            <a:chExt cx="9063519" cy="873881"/>
          </a:xfrm>
        </p:grpSpPr>
        <p:sp>
          <p:nvSpPr>
            <p:cNvPr id="97" name="矩形 96"/>
            <p:cNvSpPr/>
            <p:nvPr/>
          </p:nvSpPr>
          <p:spPr>
            <a:xfrm>
              <a:off x="8154783" y="5434560"/>
              <a:ext cx="2249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cs typeface="Times New Roman" panose="02020603050405020304" pitchFamily="18" charset="0"/>
                </a:rPr>
                <a:t>即三个平面两两平</a:t>
              </a:r>
              <a:endParaRPr lang="zh-CN" altLang="en-US" sz="2000" b="1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340598" y="5908331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行，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01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69" grpId="0"/>
      <p:bldP spid="73" grpId="0"/>
      <p:bldP spid="74" grpId="0"/>
      <p:bldP spid="75" grpId="0"/>
      <p:bldP spid="79" grpId="0"/>
      <p:bldP spid="80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02CB7F3-A85E-8EC0-ED66-ED1AE65B85D6}"/>
                  </a:ext>
                </a:extLst>
              </p:cNvPr>
              <p:cNvSpPr txBox="1"/>
              <p:nvPr/>
            </p:nvSpPr>
            <p:spPr>
              <a:xfrm>
                <a:off x="672029" y="1353225"/>
                <a:ext cx="10521108" cy="325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的任意线性组合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构造成一个平面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在这个平面上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除了零向量以外的任意向量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都是特征值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所对应的特征向量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我们把这个平面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其完整的定义见下文的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6.1.2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02CB7F3-A85E-8EC0-ED66-ED1AE65B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1353225"/>
                <a:ext cx="10521108" cy="3252172"/>
              </a:xfrm>
              <a:prstGeom prst="rect">
                <a:avLst/>
              </a:prstGeom>
              <a:blipFill>
                <a:blip r:embed="rId2"/>
                <a:stretch>
                  <a:fillRect l="-723" b="-3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147624-B78F-B9FF-7EDB-C71E8E3AFAFB}"/>
                  </a:ext>
                </a:extLst>
              </p:cNvPr>
              <p:cNvSpPr txBox="1"/>
              <p:nvPr/>
            </p:nvSpPr>
            <p:spPr>
              <a:xfrm>
                <a:off x="1024569" y="5160855"/>
                <a:ext cx="10521108" cy="112851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重根特征值所对应的线性无关特征向量的个数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不一定等于特征值的重数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事实上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其规律是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147624-B78F-B9FF-7EDB-C71E8E3AF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69" y="5160855"/>
                <a:ext cx="10521108" cy="1128514"/>
              </a:xfrm>
              <a:prstGeom prst="rect">
                <a:avLst/>
              </a:prstGeom>
              <a:blipFill>
                <a:blip r:embed="rId3"/>
                <a:stretch>
                  <a:fillRect l="-96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CD5FECC-DCC7-4AFB-6ED7-43E270970551}"/>
              </a:ext>
            </a:extLst>
          </p:cNvPr>
          <p:cNvSpPr txBox="1"/>
          <p:nvPr/>
        </p:nvSpPr>
        <p:spPr>
          <a:xfrm>
            <a:off x="66735" y="524402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dirty="0"/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27503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253BF8-C36A-121F-BE6F-602F17366621}"/>
                  </a:ext>
                </a:extLst>
              </p:cNvPr>
              <p:cNvSpPr txBox="1"/>
              <p:nvPr/>
            </p:nvSpPr>
            <p:spPr>
              <a:xfrm>
                <a:off x="495758" y="1032062"/>
                <a:ext cx="10829581" cy="3425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6.1.2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对应的全部特征向量中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设有极大无关组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这个极大无关组所张成的空间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关于特征值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这个特征子空间的维数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几何重数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特征子空间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就是方程组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的解空间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对应的全部特征向量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 + “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零向量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特征子空间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 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253BF8-C36A-121F-BE6F-602F17366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58" y="1032062"/>
                <a:ext cx="10829581" cy="3425746"/>
              </a:xfrm>
              <a:prstGeom prst="rect">
                <a:avLst/>
              </a:prstGeom>
              <a:blipFill>
                <a:blip r:embed="rId2"/>
                <a:stretch>
                  <a:fillRect l="-820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A8B2C8-2456-42AD-534C-29ED0867D5BD}"/>
                  </a:ext>
                </a:extLst>
              </p:cNvPr>
              <p:cNvSpPr txBox="1"/>
              <p:nvPr/>
            </p:nvSpPr>
            <p:spPr>
              <a:xfrm>
                <a:off x="242372" y="4832881"/>
                <a:ext cx="11413474" cy="758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3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🌈  </a:t>
                </a:r>
                <a:r>
                  <a:rPr lang="zh-CN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特征子空间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𝛌</m:t>
                            </m:r>
                          </m:e>
                          <m:sub>
                            <m:r>
                              <a:rPr lang="en-US" altLang="zh-CN" sz="2400" b="1" i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除零向量以外的全体向量</a:t>
                </a:r>
                <a:r>
                  <a:rPr lang="en-US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都是 </a:t>
                </a:r>
                <a14:m>
                  <m:oMath xmlns:m="http://schemas.openxmlformats.org/officeDocument/2006/math">
                    <m:r>
                      <a:rPr lang="en-US" altLang="zh-CN" sz="2400" b="1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属于特征值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𝛌</m:t>
                        </m:r>
                      </m:e>
                      <m:sub>
                        <m:r>
                          <a:rPr lang="en-US" altLang="zh-CN" sz="24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b="1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Kaiti SC" panose="02010600040101010101" pitchFamily="2" charset="-122"/>
                  <a:ea typeface="Kaiti SC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A8B2C8-2456-42AD-534C-29ED0867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2" y="4832881"/>
                <a:ext cx="11413474" cy="758156"/>
              </a:xfrm>
              <a:prstGeom prst="rect">
                <a:avLst/>
              </a:prstGeom>
              <a:blipFill>
                <a:blip r:embed="rId3"/>
                <a:stretch>
                  <a:fillRect l="-1335" r="-44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F6948C-7DEF-93BD-DB73-3A42DB077C78}"/>
                  </a:ext>
                </a:extLst>
              </p:cNvPr>
              <p:cNvSpPr txBox="1"/>
              <p:nvPr/>
            </p:nvSpPr>
            <p:spPr>
              <a:xfrm>
                <a:off x="594909" y="1090382"/>
                <a:ext cx="10069417" cy="5168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6.1.1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重特征值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设其几何重数为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证明略</a:t>
                </a:r>
                <a:r>
                  <a:rPr lang="en-US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简单讲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几何重数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代数重数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这告诉我们一个常识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在求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重特征值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即解线性方程组</a:t>
                </a:r>
              </a:p>
              <a:p>
                <a:pPr indent="304800"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基础解系中向量的个数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不可能超过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超过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就说明方程组解错了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.)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单根特征值的代数重数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几何重数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=1.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F6948C-7DEF-93BD-DB73-3A42DB077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09" y="1090382"/>
                <a:ext cx="10069417" cy="5168081"/>
              </a:xfrm>
              <a:prstGeom prst="rect">
                <a:avLst/>
              </a:prstGeom>
              <a:blipFill>
                <a:blip r:embed="rId2"/>
                <a:stretch>
                  <a:fillRect l="-1009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3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5310F4-FA10-3F69-5572-C457B883B46C}"/>
              </a:ext>
            </a:extLst>
          </p:cNvPr>
          <p:cNvSpPr txBox="1"/>
          <p:nvPr/>
        </p:nvSpPr>
        <p:spPr>
          <a:xfrm>
            <a:off x="484743" y="1746047"/>
            <a:ext cx="10499074" cy="2664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特征值与特征向量在数学和其他学科中有广泛的重要应用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这里举例介绍其在</a:t>
            </a:r>
            <a:r>
              <a:rPr lang="zh-CN" altLang="zh-CN" sz="24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图像变换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24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网络搜索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方面的应用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DF2B4-EA43-374C-9F7A-6246CBD5EF74}"/>
              </a:ext>
            </a:extLst>
          </p:cNvPr>
          <p:cNvSpPr txBox="1"/>
          <p:nvPr/>
        </p:nvSpPr>
        <p:spPr>
          <a:xfrm>
            <a:off x="592157" y="1109816"/>
            <a:ext cx="6866262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§6.1.3 </a:t>
            </a:r>
            <a:r>
              <a:rPr lang="zh-CN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矩阵特征值与特征向量的应用举例</a:t>
            </a:r>
          </a:p>
        </p:txBody>
      </p:sp>
    </p:spTree>
    <p:extLst>
      <p:ext uri="{BB962C8B-B14F-4D97-AF65-F5344CB8AC3E}">
        <p14:creationId xmlns:p14="http://schemas.microsoft.com/office/powerpoint/2010/main" val="41061887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6FA3E11-462A-9BFC-FF4F-773B85CA9684}"/>
              </a:ext>
            </a:extLst>
          </p:cNvPr>
          <p:cNvSpPr txBox="1"/>
          <p:nvPr/>
        </p:nvSpPr>
        <p:spPr>
          <a:xfrm>
            <a:off x="515038" y="1043715"/>
            <a:ext cx="523576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应用举例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(1)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：图形的变换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如何实现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DDDDB-BEB8-86CE-BEE4-1B4E815BD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44" y="1751491"/>
            <a:ext cx="5127512" cy="29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6A3D9A-DE70-53F4-B50E-B3B3243C1AE1}"/>
              </a:ext>
            </a:extLst>
          </p:cNvPr>
          <p:cNvSpPr txBox="1"/>
          <p:nvPr/>
        </p:nvSpPr>
        <p:spPr>
          <a:xfrm>
            <a:off x="510907" y="4944656"/>
            <a:ext cx="10479796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左边的图像变为右边的镜像图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用各种常用的图像软件可以非常便捷地实现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软件的程序需要数学支撑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现在的问题是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这样的图像变换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其数学方法是什么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1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4D333E-BACE-ADDA-66CC-1AEDEF1BBCE2}"/>
                  </a:ext>
                </a:extLst>
              </p:cNvPr>
              <p:cNvSpPr txBox="1"/>
              <p:nvPr/>
            </p:nvSpPr>
            <p:spPr>
              <a:xfrm>
                <a:off x="441832" y="5140718"/>
                <a:ext cx="9825887" cy="1677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注意到水平方向、竖直方向的向量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保持在原来的直线上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能否由此求出未知矩阵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 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4D333E-BACE-ADDA-66CC-1AEDEF1B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2" y="5140718"/>
                <a:ext cx="9825887" cy="1677639"/>
              </a:xfrm>
              <a:prstGeom prst="rect">
                <a:avLst/>
              </a:prstGeom>
              <a:blipFill>
                <a:blip r:embed="rId2"/>
                <a:stretch>
                  <a:fillRect l="-903" t="-3759" b="-7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722142E-2F0F-BF43-F308-FA6F7D89C8C2}"/>
              </a:ext>
            </a:extLst>
          </p:cNvPr>
          <p:cNvSpPr txBox="1"/>
          <p:nvPr/>
        </p:nvSpPr>
        <p:spPr>
          <a:xfrm>
            <a:off x="441832" y="907506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特征向量在什么方向上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特征值是什么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D37A4-D86D-27C9-5D2E-2E0AED78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342" y="1459771"/>
            <a:ext cx="4882068" cy="3499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01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584076-B575-1E52-8A95-71B9165A7348}"/>
                  </a:ext>
                </a:extLst>
              </p:cNvPr>
              <p:cNvSpPr txBox="1"/>
              <p:nvPr/>
            </p:nvSpPr>
            <p:spPr>
              <a:xfrm>
                <a:off x="316734" y="906421"/>
                <a:ext cx="7901848" cy="791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584076-B575-1E52-8A95-71B9165A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34" y="906421"/>
                <a:ext cx="7901848" cy="791307"/>
              </a:xfrm>
              <a:prstGeom prst="rect">
                <a:avLst/>
              </a:prstGeom>
              <a:blipFill>
                <a:blip r:embed="rId2"/>
                <a:stretch>
                  <a:fillRect t="-158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8832B4-E3C8-9DBC-5903-A1A3092DD11B}"/>
                  </a:ext>
                </a:extLst>
              </p:cNvPr>
              <p:cNvSpPr txBox="1"/>
              <p:nvPr/>
            </p:nvSpPr>
            <p:spPr>
              <a:xfrm>
                <a:off x="1242151" y="1935574"/>
                <a:ext cx="7901848" cy="2196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</m:t>
                            </m:r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</m:m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 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</m:t>
                            </m:r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zh-CN" altLang="en-US" sz="2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400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zh-CN" altLang="en-US" sz="2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sz="2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CN" altLang="en-US" sz="24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/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zh-CN" altLang="en-US" sz="24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en-US" sz="24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400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a:rPr lang="zh-CN" altLang="en-US" sz="2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400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8832B4-E3C8-9DBC-5903-A1A3092DD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51" y="1935574"/>
                <a:ext cx="7901848" cy="2196435"/>
              </a:xfrm>
              <a:prstGeom prst="rect">
                <a:avLst/>
              </a:prstGeom>
              <a:blipFill>
                <a:blip r:embed="rId3"/>
                <a:stretch>
                  <a:fillRect t="-575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B175D19-FDED-558C-3EBA-CC9A5465CA05}"/>
              </a:ext>
            </a:extLst>
          </p:cNvPr>
          <p:cNvSpPr txBox="1"/>
          <p:nvPr/>
        </p:nvSpPr>
        <p:spPr>
          <a:xfrm>
            <a:off x="614190" y="4369856"/>
            <a:ext cx="10545897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故知道特征值、特征向量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有可能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反过来推出矩阵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4E7BB01-6E02-3D66-D9FC-58B41453771E}"/>
                  </a:ext>
                </a:extLst>
              </p:cNvPr>
              <p:cNvSpPr txBox="1"/>
              <p:nvPr/>
            </p:nvSpPr>
            <p:spPr>
              <a:xfrm>
                <a:off x="603173" y="2232584"/>
                <a:ext cx="10545897" cy="1913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28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可见在矩阵与其特征值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及特征向量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这两者间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存在着内在的联系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indent="228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当一个矩阵一旦产生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在这个空间里的某些角落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就存在着某些向量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该矩阵乘以它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它不会被旋转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只会按固定的倍数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伸长或缩短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4E7BB01-6E02-3D66-D9FC-58B414537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3" y="2232584"/>
                <a:ext cx="10545897" cy="1913344"/>
              </a:xfrm>
              <a:prstGeom prst="rect">
                <a:avLst/>
              </a:prstGeom>
              <a:blipFill>
                <a:blip r:embed="rId2"/>
                <a:stretch>
                  <a:fillRect l="-963" b="-5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4617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E546FC-8047-8C7B-C5BF-52F9ACB4D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82" y="1189821"/>
            <a:ext cx="7893036" cy="35999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9646D4-83CB-08E6-68F6-7B4E6C6961A5}"/>
                  </a:ext>
                </a:extLst>
              </p:cNvPr>
              <p:cNvSpPr txBox="1"/>
              <p:nvPr/>
            </p:nvSpPr>
            <p:spPr>
              <a:xfrm>
                <a:off x="999779" y="5159450"/>
                <a:ext cx="9807767" cy="1500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对任意的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要使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可以取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这个矩阵称为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镜面反射矩阵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9646D4-83CB-08E6-68F6-7B4E6C69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79" y="5159450"/>
                <a:ext cx="9807767" cy="1500924"/>
              </a:xfrm>
              <a:prstGeom prst="rect">
                <a:avLst/>
              </a:prstGeom>
              <a:blipFill>
                <a:blip r:embed="rId3"/>
                <a:stretch>
                  <a:fillRect l="-904" r="-904" b="-8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725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425F1C-4109-5D17-E0F5-6C9B77E0B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592" y="1300877"/>
            <a:ext cx="4450815" cy="33360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ADE951-6103-C3B5-421A-78979C00A567}"/>
                  </a:ext>
                </a:extLst>
              </p:cNvPr>
              <p:cNvSpPr txBox="1"/>
              <p:nvPr/>
            </p:nvSpPr>
            <p:spPr>
              <a:xfrm>
                <a:off x="713342" y="5225270"/>
                <a:ext cx="10336576" cy="1308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问题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如上图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将图像翻转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且纵向拉伸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2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倍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=?</m:t>
                    </m:r>
                  </m:oMath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ADE951-6103-C3B5-421A-78979C00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2" y="5225270"/>
                <a:ext cx="10336576" cy="1308307"/>
              </a:xfrm>
              <a:prstGeom prst="rect">
                <a:avLst/>
              </a:prstGeom>
              <a:blipFill>
                <a:blip r:embed="rId3"/>
                <a:stretch>
                  <a:fillRect l="-982" t="-4808" b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0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8436" y="1008030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kern="2400" dirty="0">
                <a:solidFill>
                  <a:srgbClr val="000099"/>
                </a:solidFill>
                <a:latin typeface="+mj-ea"/>
                <a:ea typeface="+mj-ea"/>
              </a:rPr>
              <a:t>主要内容</a:t>
            </a:r>
            <a:endParaRPr lang="zh-CN" altLang="en-US" sz="6000" b="1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0934" y="2087218"/>
            <a:ext cx="7213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5.1 </a:t>
            </a: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线性空间的概念</a:t>
            </a:r>
            <a:r>
              <a:rPr lang="zh-CN" altLang="en-US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及其性质</a:t>
            </a:r>
            <a:endParaRPr lang="zh-CN" altLang="zh-CN" sz="36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0934" y="2809381"/>
            <a:ext cx="3508513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5.2 </a:t>
            </a:r>
            <a:r>
              <a:rPr lang="zh-CN" altLang="en-US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基和坐标</a:t>
            </a:r>
            <a:endParaRPr lang="zh-CN" altLang="zh-CN" sz="36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09341" y="3470280"/>
            <a:ext cx="3508513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5.3 </a:t>
            </a: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线性</a:t>
            </a:r>
            <a:r>
              <a:rPr lang="zh-CN" altLang="en-US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变换</a:t>
            </a:r>
            <a:endParaRPr lang="zh-CN" altLang="zh-CN" sz="36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09341" y="4127092"/>
            <a:ext cx="6567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5.4 </a:t>
            </a: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线性</a:t>
            </a:r>
            <a:r>
              <a:rPr lang="zh-CN" altLang="en-US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变换的矩阵表示</a:t>
            </a:r>
            <a:endParaRPr lang="zh-CN" altLang="zh-CN" sz="36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61336" y="4787991"/>
            <a:ext cx="33854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5.5 </a:t>
            </a:r>
            <a:r>
              <a:rPr lang="zh-CN" altLang="en-US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内积空间</a:t>
            </a:r>
            <a:endParaRPr lang="zh-CN" altLang="zh-CN" sz="36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61336" y="5464863"/>
            <a:ext cx="6567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5.6 </a:t>
            </a:r>
            <a:r>
              <a:rPr lang="zh-CN" altLang="en-US" sz="36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内积空间的同构</a:t>
            </a:r>
            <a:endParaRPr lang="zh-CN" altLang="zh-CN" sz="3600" dirty="0">
              <a:solidFill>
                <a:srgbClr val="0000FF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999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A18EA0-9254-F8EA-2383-036E9AB4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2" y="1544256"/>
            <a:ext cx="9427815" cy="51870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6C0929-D64B-C609-D216-BE4FD4910C06}"/>
              </a:ext>
            </a:extLst>
          </p:cNvPr>
          <p:cNvSpPr txBox="1"/>
          <p:nvPr/>
        </p:nvSpPr>
        <p:spPr>
          <a:xfrm>
            <a:off x="506776" y="815248"/>
            <a:ext cx="413446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几种常见的图形变换矩阵</a:t>
            </a:r>
          </a:p>
        </p:txBody>
      </p:sp>
    </p:spTree>
    <p:extLst>
      <p:ext uri="{BB962C8B-B14F-4D97-AF65-F5344CB8AC3E}">
        <p14:creationId xmlns:p14="http://schemas.microsoft.com/office/powerpoint/2010/main" val="10258141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E77419-8464-807C-3406-D7117869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0" y="1046604"/>
            <a:ext cx="11114449" cy="15118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BBA8C2-FC25-40AA-0D3A-B5FB34E0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9" y="2825655"/>
            <a:ext cx="11194189" cy="19742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080ED0-BF12-A728-57F2-84F90813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8" y="5067042"/>
            <a:ext cx="11194189" cy="14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9C6885-2A9E-1FF1-C8ED-C73E55353814}"/>
              </a:ext>
            </a:extLst>
          </p:cNvPr>
          <p:cNvSpPr txBox="1"/>
          <p:nvPr/>
        </p:nvSpPr>
        <p:spPr>
          <a:xfrm>
            <a:off x="85380" y="129314"/>
            <a:ext cx="8573878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应用举例</a:t>
            </a:r>
            <a:r>
              <a:rPr lang="en-US" altLang="zh-CN" sz="2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(2): Google </a:t>
            </a:r>
            <a:r>
              <a:rPr lang="en-US" altLang="zh-CN" sz="2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财富的秘密</a:t>
            </a:r>
            <a:r>
              <a:rPr lang="en-US" altLang="zh-CN" sz="2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——PageRank </a:t>
            </a:r>
            <a:r>
              <a:rPr lang="en-US" altLang="zh-CN" sz="2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2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1A8F30-F73C-0BD9-DF4D-08565275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61" y="1027476"/>
            <a:ext cx="8041166" cy="565722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9825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BBE3FF-30D8-D660-B4F7-D6C46055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2" y="782198"/>
            <a:ext cx="8230408" cy="5014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699D25-CFC5-0C59-D4CF-A4E36107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92" y="6075802"/>
            <a:ext cx="3822743" cy="5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8FFD73-DF96-88D4-8B5A-B691349C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76" y="2427413"/>
            <a:ext cx="5299114" cy="42734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DDDCC3-BAA1-DA5F-654C-43221B970FF4}"/>
              </a:ext>
            </a:extLst>
          </p:cNvPr>
          <p:cNvSpPr txBox="1"/>
          <p:nvPr/>
        </p:nvSpPr>
        <p:spPr>
          <a:xfrm>
            <a:off x="801477" y="829396"/>
            <a:ext cx="906963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PageRank </a:t>
            </a:r>
            <a:r>
              <a:rPr lang="en-US" altLang="zh-CN" sz="24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算法的思想</a:t>
            </a:r>
            <a:r>
              <a:rPr lang="en-US" altLang="zh-CN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en-US" altLang="zh-CN" sz="24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网页的重要度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随着指向该网页的链接的增加而提高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网页的重要度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平均分配给被其指向的网页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9E192-3009-C90D-515A-4DB02457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70" y="1271487"/>
            <a:ext cx="6135554" cy="5456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41A5C8-66ED-73A6-49BA-04BB0DC11412}"/>
              </a:ext>
            </a:extLst>
          </p:cNvPr>
          <p:cNvSpPr txBox="1"/>
          <p:nvPr/>
        </p:nvSpPr>
        <p:spPr>
          <a:xfrm>
            <a:off x="572877" y="1046602"/>
            <a:ext cx="90281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举例</a:t>
            </a:r>
          </a:p>
        </p:txBody>
      </p:sp>
    </p:spTree>
    <p:extLst>
      <p:ext uri="{BB962C8B-B14F-4D97-AF65-F5344CB8AC3E}">
        <p14:creationId xmlns:p14="http://schemas.microsoft.com/office/powerpoint/2010/main" val="23435784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BDCE06-44F1-DB80-4F0E-736C6D59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17" y="1041532"/>
            <a:ext cx="3062613" cy="25752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1A2BE5-92AB-CE84-1DA6-474DFA36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17" y="3712684"/>
            <a:ext cx="3718600" cy="31453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7BD8E5-49E9-FF14-52B5-6C4BD198581A}"/>
              </a:ext>
            </a:extLst>
          </p:cNvPr>
          <p:cNvSpPr txBox="1"/>
          <p:nvPr/>
        </p:nvSpPr>
        <p:spPr>
          <a:xfrm>
            <a:off x="5659822" y="10415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A7B367-6FBC-D9FF-7EA2-9152518E0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57" y="1090353"/>
            <a:ext cx="4914526" cy="247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C8787A-471F-B1B0-4AAC-28EC339D2FC8}"/>
                  </a:ext>
                </a:extLst>
              </p:cNvPr>
              <p:cNvSpPr txBox="1"/>
              <p:nvPr/>
            </p:nvSpPr>
            <p:spPr>
              <a:xfrm>
                <a:off x="5538730" y="3869793"/>
                <a:ext cx="6097836" cy="2637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=1⋅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故待求的</a:t>
                </a:r>
                <a:r>
                  <a:rPr lang="zh-CN" altLang="zh-CN" sz="24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C8787A-471F-B1B0-4AAC-28EC339D2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730" y="3869793"/>
                <a:ext cx="6097836" cy="2637517"/>
              </a:xfrm>
              <a:prstGeom prst="rect">
                <a:avLst/>
              </a:prstGeom>
              <a:blipFill>
                <a:blip r:embed="rId5"/>
                <a:stretch>
                  <a:fillRect l="-1663" t="-1914" b="-4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1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0E2D15-3231-A06D-F5B6-069D7641D9F7}"/>
                  </a:ext>
                </a:extLst>
              </p:cNvPr>
              <p:cNvSpPr txBox="1"/>
              <p:nvPr/>
            </p:nvSpPr>
            <p:spPr>
              <a:xfrm>
                <a:off x="571041" y="1090362"/>
                <a:ext cx="11049918" cy="4795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解得对应的特征向量为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若约定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31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≈38.7%, 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31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≈12.9%, 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31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≈29.0%, 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31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≈19.4%.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的重要度最高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0E2D15-3231-A06D-F5B6-069D7641D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1" y="1090362"/>
                <a:ext cx="11049918" cy="4795415"/>
              </a:xfrm>
              <a:prstGeom prst="rect">
                <a:avLst/>
              </a:prstGeom>
              <a:blipFill>
                <a:blip r:embed="rId2"/>
                <a:stretch>
                  <a:fillRect l="-920" b="-2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16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66703B-CB0E-D248-CB1F-F9FE5C8BC89C}"/>
              </a:ext>
            </a:extLst>
          </p:cNvPr>
          <p:cNvSpPr txBox="1"/>
          <p:nvPr/>
        </p:nvSpPr>
        <p:spPr>
          <a:xfrm>
            <a:off x="0" y="0"/>
            <a:ext cx="131638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4400" b="1" dirty="0"/>
              <a:t>启示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335FA-9A70-9810-6D4B-C5733266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0" y="1232278"/>
            <a:ext cx="1998491" cy="84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EF4DB6-E555-5385-ABEC-0709DFDA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455" y="1238450"/>
            <a:ext cx="3552187" cy="859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9BDE77-630F-6AD2-3D01-3731A3A8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42" y="1267118"/>
            <a:ext cx="3542535" cy="8494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FA7E5E-575C-7962-32AD-B8558CD57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0" y="3200015"/>
            <a:ext cx="1959495" cy="839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85AF64-311F-E9E7-6E07-9F6212A4F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65" y="3173158"/>
            <a:ext cx="3513577" cy="8494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67D732-F72B-E646-A24E-BDD8C8370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642" y="3192463"/>
            <a:ext cx="3523230" cy="830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4CB12A-014D-6B81-112D-11BD77010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70" y="5152395"/>
            <a:ext cx="1959495" cy="8397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E87165-54C7-082E-0F63-A8DE647AC8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455" y="5169600"/>
            <a:ext cx="7036807" cy="8193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B94D7C-363A-645D-5368-95F741A07367}"/>
              </a:ext>
            </a:extLst>
          </p:cNvPr>
          <p:cNvSpPr txBox="1"/>
          <p:nvPr/>
        </p:nvSpPr>
        <p:spPr>
          <a:xfrm>
            <a:off x="6096000" y="6290631"/>
            <a:ext cx="5093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上面空格没有标答</a:t>
            </a:r>
            <a:r>
              <a:rPr kumimoji="1" lang="en-US" altLang="zh-CN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kumimoji="1" lang="zh-CN" altLang="en-US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 请同学们自己填</a:t>
            </a:r>
            <a:r>
              <a:rPr kumimoji="1" lang="en-US" altLang="zh-CN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.</a:t>
            </a:r>
            <a:r>
              <a:rPr kumimoji="1" lang="zh-CN" altLang="en-US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36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24797BC-BD09-3D12-916C-1FEEAAB3E286}"/>
                  </a:ext>
                </a:extLst>
              </p:cNvPr>
              <p:cNvSpPr txBox="1"/>
              <p:nvPr/>
            </p:nvSpPr>
            <p:spPr>
              <a:xfrm>
                <a:off x="594911" y="1873635"/>
                <a:ext cx="10488058" cy="4152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6.1.2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的属于特征值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的属于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:r>
                  <a:rPr lang="zh-CN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是任意常数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</a:t>
                </a:r>
                <a:r>
                  <a:rPr lang="zh-CN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是齐次线性方程组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</a:t>
                </a:r>
                <a:r>
                  <a:rPr lang="zh-CN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也是上式的解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故当</a:t>
                </a:r>
                <a:r>
                  <a:rPr lang="zh-CN" altLang="zh-CN" sz="2400" i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的属于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24797BC-BD09-3D12-916C-1FEEAAB3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" y="1873635"/>
                <a:ext cx="10488058" cy="4152419"/>
              </a:xfrm>
              <a:prstGeom prst="rect">
                <a:avLst/>
              </a:prstGeom>
              <a:blipFill>
                <a:blip r:embed="rId2"/>
                <a:stretch>
                  <a:fillRect l="-969" b="-2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5FF9990-D020-900D-AF2E-AB84434383EF}"/>
              </a:ext>
            </a:extLst>
          </p:cNvPr>
          <p:cNvSpPr txBox="1"/>
          <p:nvPr/>
        </p:nvSpPr>
        <p:spPr>
          <a:xfrm>
            <a:off x="250633" y="933546"/>
            <a:ext cx="6097836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6.1.4 </a:t>
            </a:r>
            <a:r>
              <a:rPr lang="zh-CN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矩阵特征值与特征向量的性质</a:t>
            </a:r>
          </a:p>
        </p:txBody>
      </p:sp>
    </p:spTree>
    <p:extLst>
      <p:ext uri="{BB962C8B-B14F-4D97-AF65-F5344CB8AC3E}">
        <p14:creationId xmlns:p14="http://schemas.microsoft.com/office/powerpoint/2010/main" val="27296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FCE9572-CE43-7211-11DB-B37A3F56DD71}"/>
                  </a:ext>
                </a:extLst>
              </p:cNvPr>
              <p:cNvSpPr txBox="1"/>
              <p:nvPr/>
            </p:nvSpPr>
            <p:spPr>
              <a:xfrm>
                <a:off x="1336714" y="1724656"/>
                <a:ext cx="9518572" cy="1930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8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中的极大无关组</a:t>
                </a:r>
                <a:r>
                  <a:rPr lang="en-US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可以线性表示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中的任何一个向量</a:t>
                </a:r>
                <a:r>
                  <a:rPr lang="en-US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且表示的系数是唯一的</a:t>
                </a:r>
                <a:r>
                  <a:rPr lang="en-US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这就如同三维欧氏空间中的坐标系的功能</a:t>
                </a:r>
                <a:r>
                  <a:rPr lang="en-US" altLang="zh-CN" sz="28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8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FCE9572-CE43-7211-11DB-B37A3F56D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714" y="1724656"/>
                <a:ext cx="9518572" cy="1930337"/>
              </a:xfrm>
              <a:prstGeom prst="rect">
                <a:avLst/>
              </a:prstGeom>
              <a:blipFill>
                <a:blip r:embed="rId2"/>
                <a:stretch>
                  <a:fillRect l="-1280" r="-1024" b="-7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2705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67F14DF-6F6D-0AF1-FEB8-3CBAB84163EF}"/>
                  </a:ext>
                </a:extLst>
              </p:cNvPr>
              <p:cNvSpPr txBox="1"/>
              <p:nvPr/>
            </p:nvSpPr>
            <p:spPr>
              <a:xfrm>
                <a:off x="517793" y="1095111"/>
                <a:ext cx="10829581" cy="4267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6. 1.3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一个特征向量不能属于不同的特征值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同时是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的属于特征值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即有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,  </m:t>
                      </m:r>
                      <m:r>
                        <m:rPr>
                          <m:nor/>
                        </m:rPr>
                        <a:rPr lang="zh-CN" altLang="zh-CN" sz="24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且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  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  </m:t>
                      </m:r>
                      <m:r>
                        <m:rPr>
                          <m:nor/>
                        </m:rPr>
                        <a:rPr lang="zh-CN" altLang="zh-CN" sz="24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即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  (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这与特征向量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矛盾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67F14DF-6F6D-0AF1-FEB8-3CBAB8416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3" y="1095111"/>
                <a:ext cx="10829581" cy="4267835"/>
              </a:xfrm>
              <a:prstGeom prst="rect">
                <a:avLst/>
              </a:prstGeom>
              <a:blipFill>
                <a:blip r:embed="rId2"/>
                <a:stretch>
                  <a:fillRect l="-820" b="-2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9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3250D3F-7DBB-81A6-B1D4-92F0141AD74E}"/>
                  </a:ext>
                </a:extLst>
              </p:cNvPr>
              <p:cNvSpPr txBox="1"/>
              <p:nvPr/>
            </p:nvSpPr>
            <p:spPr>
              <a:xfrm>
                <a:off x="572877" y="1322273"/>
                <a:ext cx="10355856" cy="3483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6.1.4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重要性质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则有重要性质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nn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nn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称为矩阵的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tr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3250D3F-7DBB-81A6-B1D4-92F0141AD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1322273"/>
                <a:ext cx="10355856" cy="3483005"/>
              </a:xfrm>
              <a:prstGeom prst="rect">
                <a:avLst/>
              </a:prstGeom>
              <a:blipFill>
                <a:blip r:embed="rId2"/>
                <a:stretch>
                  <a:fillRect l="-980" b="-2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33B9B7-7D4B-34B3-698C-F87F186355C9}"/>
                  </a:ext>
                </a:extLst>
              </p:cNvPr>
              <p:cNvSpPr txBox="1"/>
              <p:nvPr/>
            </p:nvSpPr>
            <p:spPr>
              <a:xfrm>
                <a:off x="374573" y="1055771"/>
                <a:ext cx="10521108" cy="490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在特征多项式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  <m:e/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⋮ 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的展开式中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有一项是主对角线上元素的连乘积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)⋯(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展开式中的其余各项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至多包含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个主对角线上的元素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它们对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的次数最多是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33B9B7-7D4B-34B3-698C-F87F1863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055771"/>
                <a:ext cx="10521108" cy="4907562"/>
              </a:xfrm>
              <a:prstGeom prst="rect">
                <a:avLst/>
              </a:prstGeom>
              <a:blipFill>
                <a:blip r:embed="rId2"/>
                <a:stretch>
                  <a:fillRect l="-844" b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5573CC1-0996-60CC-5CD2-5AF5AF9D0B33}"/>
                  </a:ext>
                </a:extLst>
              </p:cNvPr>
              <p:cNvSpPr txBox="1"/>
              <p:nvPr/>
            </p:nvSpPr>
            <p:spPr>
              <a:xfrm>
                <a:off x="550844" y="1154924"/>
                <a:ext cx="10521108" cy="4937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故特征多项式中含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次与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次的项只能在主对角线上元素的连乘积中出现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它们是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如果只写出特征多项式展开式的前两项与常数项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则有</a:t>
                </a:r>
              </a:p>
              <a:p>
                <a:pPr indent="9144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+⋯+(−1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+⋯+(−1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|=0.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6.1.1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5573CC1-0996-60CC-5CD2-5AF5AF9D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" y="1154924"/>
                <a:ext cx="10521108" cy="4937249"/>
              </a:xfrm>
              <a:prstGeom prst="rect">
                <a:avLst/>
              </a:prstGeom>
              <a:blipFill>
                <a:blip r:embed="rId2"/>
                <a:stretch>
                  <a:fillRect l="-844" r="-483" b="-2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2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489436-DD62-3111-9A25-A95B0CDA3D83}"/>
                  </a:ext>
                </a:extLst>
              </p:cNvPr>
              <p:cNvSpPr txBox="1"/>
              <p:nvPr/>
            </p:nvSpPr>
            <p:spPr>
              <a:xfrm>
                <a:off x="583894" y="1143759"/>
                <a:ext cx="10521108" cy="5239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另一方面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是特征方程的根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 indent="1219200"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)⋯(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)=0,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6.1.2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如果只写出（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6.1.2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）式前两项与常数项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则有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+⋯+(−1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6.1.3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比照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6.1.3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）式与（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6.1.1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得证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;  </m:t>
                      </m:r>
                    </m:oMath>
                  </m:oMathPara>
                </a14:m>
                <a:endParaRPr lang="en-US" altLang="zh-CN" sz="24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489436-DD62-3111-9A25-A95B0CDA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4" y="1143759"/>
                <a:ext cx="10521108" cy="5239896"/>
              </a:xfrm>
              <a:prstGeom prst="rect">
                <a:avLst/>
              </a:prstGeo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43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DF1054-E1E2-9C66-A255-A5A059DF6C7F}"/>
                  </a:ext>
                </a:extLst>
              </p:cNvPr>
              <p:cNvSpPr txBox="1"/>
              <p:nvPr/>
            </p:nvSpPr>
            <p:spPr>
              <a:xfrm>
                <a:off x="1039258" y="1557805"/>
                <a:ext cx="10113484" cy="3549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6.1.5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的属于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 marL="457200" lvl="0" indent="-457200">
                  <a:lnSpc>
                    <a:spcPct val="150000"/>
                  </a:lnSpc>
                  <a:spcAft>
                    <a:spcPts val="1000"/>
                  </a:spcAft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kλ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是任意常数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);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1000"/>
                  </a:spcAft>
                  <a:buFont typeface="+mj-ea"/>
                  <a:buAutoNum type="circleNumDbPlai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是正整数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);</a:t>
                </a:r>
                <a:endParaRPr lang="en-US" altLang="zh-CN" sz="24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1000"/>
                  </a:spcAft>
                  <a:buFont typeface="+mj-ea"/>
                  <a:buAutoNum type="circleNumDbPlain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可逆时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spcAft>
                    <a:spcPts val="1000"/>
                  </a:spcAft>
                  <a:buFont typeface="+mj-ea"/>
                  <a:buAutoNum type="circleNumDbPlain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可逆时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den>
                    </m:f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DF1054-E1E2-9C66-A255-A5A059DF6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58" y="1557805"/>
                <a:ext cx="10113484" cy="3549883"/>
              </a:xfrm>
              <a:prstGeom prst="rect">
                <a:avLst/>
              </a:prstGeom>
              <a:blipFill>
                <a:blip r:embed="rId2"/>
                <a:stretch>
                  <a:fillRect l="-877" b="-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62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7CBF4A-2B30-8979-BD90-B9218DA9B8C8}"/>
                  </a:ext>
                </a:extLst>
              </p:cNvPr>
              <p:cNvSpPr txBox="1"/>
              <p:nvPr/>
            </p:nvSpPr>
            <p:spPr>
              <a:xfrm>
                <a:off x="749147" y="1725705"/>
                <a:ext cx="10168569" cy="371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</a:t>
                </a:r>
                <a:endParaRPr lang="en-US" altLang="zh-CN" sz="24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  </a:t>
                </a:r>
                <a:endParaRPr lang="en-US" altLang="zh-CN" sz="24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7CBF4A-2B30-8979-BD90-B9218DA9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47" y="1725705"/>
                <a:ext cx="10168569" cy="3713837"/>
              </a:xfrm>
              <a:prstGeom prst="rect">
                <a:avLst/>
              </a:prstGeom>
              <a:blipFill>
                <a:blip r:embed="rId2"/>
                <a:stretch>
                  <a:fillRect l="-999" b="-2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4E8E0D8-0707-53BA-8F99-0623A5483D56}"/>
                  </a:ext>
                </a:extLst>
              </p:cNvPr>
              <p:cNvSpPr txBox="1"/>
              <p:nvPr/>
            </p:nvSpPr>
            <p:spPr>
              <a:xfrm>
                <a:off x="683045" y="1333290"/>
                <a:ext cx="9937215" cy="4267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两端同时左乘以矩阵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是方阵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重复以上步骤可得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4E8E0D8-0707-53BA-8F99-0623A548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45" y="1333290"/>
                <a:ext cx="9937215" cy="4267835"/>
              </a:xfrm>
              <a:prstGeom prst="rect">
                <a:avLst/>
              </a:prstGeom>
              <a:blipFill>
                <a:blip r:embed="rId2"/>
                <a:stretch>
                  <a:fillRect l="-893" b="-2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95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D68D6E-209F-8BD9-D31E-6DD14C4D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0" y="1500217"/>
            <a:ext cx="10307340" cy="41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46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1C340E-C140-D334-D12C-568035FC83BC}"/>
                  </a:ext>
                </a:extLst>
              </p:cNvPr>
              <p:cNvSpPr txBox="1"/>
              <p:nvPr/>
            </p:nvSpPr>
            <p:spPr>
              <a:xfrm>
                <a:off x="791378" y="798183"/>
                <a:ext cx="10609243" cy="5837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可逆时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两端同时左乘以矩阵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1C340E-C140-D334-D12C-568035FC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8" y="798183"/>
                <a:ext cx="10609243" cy="5837495"/>
              </a:xfrm>
              <a:prstGeom prst="rect">
                <a:avLst/>
              </a:prstGeom>
              <a:blipFill>
                <a:blip r:embed="rId2"/>
                <a:stretch>
                  <a:fillRect l="-957" b="-1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80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54967" y="944413"/>
            <a:ext cx="7871790" cy="87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4000" b="1" dirty="0">
                <a:solidFill>
                  <a:srgbClr val="000099"/>
                </a:solidFill>
                <a:latin typeface="+mj-ea"/>
                <a:ea typeface="+mj-ea"/>
                <a:cs typeface="宋体" panose="02010600030101010101" pitchFamily="2" charset="-122"/>
              </a:rPr>
              <a:t>§</a:t>
            </a:r>
            <a:r>
              <a:rPr lang="en-US" altLang="zh-CN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5.1 </a:t>
            </a:r>
            <a:r>
              <a:rPr lang="zh-CN" altLang="zh-CN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线性空间的概念</a:t>
            </a:r>
            <a:r>
              <a:rPr lang="zh-CN" altLang="en-US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及其性质</a:t>
            </a:r>
            <a:endParaRPr lang="zh-CN" altLang="zh-CN" sz="4000" b="1" dirty="0">
              <a:solidFill>
                <a:srgbClr val="000099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6416" y="1960076"/>
            <a:ext cx="42883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5.1.1 </a:t>
            </a:r>
            <a:r>
              <a:rPr lang="zh-CN" altLang="zh-CN" sz="32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线性空间的概念</a:t>
            </a:r>
          </a:p>
        </p:txBody>
      </p:sp>
      <p:sp>
        <p:nvSpPr>
          <p:cNvPr id="9" name="矩形 8"/>
          <p:cNvSpPr/>
          <p:nvPr/>
        </p:nvSpPr>
        <p:spPr>
          <a:xfrm>
            <a:off x="3776416" y="2891101"/>
            <a:ext cx="51331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5.1.2 </a:t>
            </a:r>
            <a:r>
              <a:rPr lang="zh-CN" altLang="zh-CN" sz="32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线性空间的简单性质</a:t>
            </a:r>
            <a:endParaRPr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6416" y="3691320"/>
            <a:ext cx="3485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5.1.3 </a:t>
            </a:r>
            <a:r>
              <a:rPr lang="zh-CN" altLang="zh-CN" sz="32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线性子空间</a:t>
            </a:r>
          </a:p>
        </p:txBody>
      </p:sp>
    </p:spTree>
    <p:extLst>
      <p:ext uri="{BB962C8B-B14F-4D97-AF65-F5344CB8AC3E}">
        <p14:creationId xmlns:p14="http://schemas.microsoft.com/office/powerpoint/2010/main" val="14061834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3BA4ED-81CC-73AA-0257-B3F327FD3CE2}"/>
                  </a:ext>
                </a:extLst>
              </p:cNvPr>
              <p:cNvSpPr txBox="1"/>
              <p:nvPr/>
            </p:nvSpPr>
            <p:spPr>
              <a:xfrm>
                <a:off x="804231" y="893278"/>
                <a:ext cx="10212636" cy="5343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(4)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可逆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对应的特征向量为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3BA4ED-81CC-73AA-0257-B3F327FD3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31" y="893278"/>
                <a:ext cx="10212636" cy="5343835"/>
              </a:xfrm>
              <a:prstGeom prst="rect">
                <a:avLst/>
              </a:prstGeom>
              <a:blipFill>
                <a:blip r:embed="rId2"/>
                <a:stretch>
                  <a:fillRect l="-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8B29B81-3F8F-1EE8-ECFA-D8E2E58C6BA6}"/>
                  </a:ext>
                </a:extLst>
              </p:cNvPr>
              <p:cNvSpPr txBox="1"/>
              <p:nvPr/>
            </p:nvSpPr>
            <p:spPr>
              <a:xfrm>
                <a:off x="385590" y="776120"/>
                <a:ext cx="10895682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6.1.6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3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阶方阵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1, 2, 3.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求行列式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+7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8B29B81-3F8F-1EE8-ECFA-D8E2E58C6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0" y="776120"/>
                <a:ext cx="10895682" cy="574516"/>
              </a:xfrm>
              <a:prstGeom prst="rect">
                <a:avLst/>
              </a:prstGeom>
              <a:blipFill>
                <a:blip r:embed="rId2"/>
                <a:stretch>
                  <a:fillRect l="-815" b="-2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F2CF6E4-C9A6-18D0-A177-4186DC875035}"/>
              </a:ext>
            </a:extLst>
          </p:cNvPr>
          <p:cNvSpPr txBox="1"/>
          <p:nvPr/>
        </p:nvSpPr>
        <p:spPr>
          <a:xfrm>
            <a:off x="385590" y="1435929"/>
            <a:ext cx="10895682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en-US" altLang="zh-CN" sz="24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使用结论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F899A3A-84A8-8B12-E4AB-C63FF420918E}"/>
                  </a:ext>
                </a:extLst>
              </p:cNvPr>
              <p:cNvSpPr txBox="1"/>
              <p:nvPr/>
            </p:nvSpPr>
            <p:spPr>
              <a:xfrm>
                <a:off x="2577947" y="1452737"/>
                <a:ext cx="7546555" cy="127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1)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.|</m:t>
                    </m:r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Kaiti SC" panose="02010600040101010101" pitchFamily="2" charset="-122"/>
                  <a:ea typeface="Kaiti SC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是方阵</a:t>
                </a:r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</m:oMath>
                </a14:m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Kaiti SC" panose="02010600040101010101" pitchFamily="2" charset="-122"/>
                  <a:ea typeface="Kaiti SC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F899A3A-84A8-8B12-E4AB-C63FF4209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47" y="1452737"/>
                <a:ext cx="7546555" cy="1276760"/>
              </a:xfrm>
              <a:prstGeom prst="rect">
                <a:avLst/>
              </a:prstGeom>
              <a:blipFill>
                <a:blip r:embed="rId3"/>
                <a:stretch>
                  <a:fillRect l="-168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2F3EDE-F1F0-9FFB-2BD6-6B5D9BC1F897}"/>
                  </a:ext>
                </a:extLst>
              </p:cNvPr>
              <p:cNvSpPr txBox="1"/>
              <p:nvPr/>
            </p:nvSpPr>
            <p:spPr>
              <a:xfrm>
                <a:off x="385590" y="2913693"/>
                <a:ext cx="10895682" cy="3867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是方阵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−5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+7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是矩阵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+7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(1)=3, 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(2)=2, 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(3)=3,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3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阶方阵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的全部特征值为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3, 2, 3.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</a:p>
              <a:p>
                <a:pPr indent="304800"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+7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|=3×2×3=18.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2F3EDE-F1F0-9FFB-2BD6-6B5D9BC1F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0" y="2913693"/>
                <a:ext cx="10895682" cy="3867725"/>
              </a:xfrm>
              <a:prstGeom prst="rect">
                <a:avLst/>
              </a:prstGeom>
              <a:blipFill>
                <a:blip r:embed="rId4"/>
                <a:stretch>
                  <a:fillRect l="-815" r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9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DDB4FC-4385-45A0-0BE8-1A29DEC3D820}"/>
                  </a:ext>
                </a:extLst>
              </p:cNvPr>
              <p:cNvSpPr txBox="1"/>
              <p:nvPr/>
            </p:nvSpPr>
            <p:spPr>
              <a:xfrm>
                <a:off x="440675" y="1021289"/>
                <a:ext cx="10983817" cy="5851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6.1.7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由题设知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−2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286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记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−2,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算得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的特征值为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(1)=−1, 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(−1)=−3, 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(2)=3.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DDB4FC-4385-45A0-0BE8-1A29DEC3D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75" y="1021289"/>
                <a:ext cx="10983817" cy="5851025"/>
              </a:xfrm>
              <a:prstGeom prst="rect">
                <a:avLst/>
              </a:prstGeom>
              <a:blipFill>
                <a:blip r:embed="rId2"/>
                <a:stretch>
                  <a:fillRect l="-808" t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32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923BDB-ADFB-D7CA-0EC1-2346A56F435F}"/>
                  </a:ext>
                </a:extLst>
              </p:cNvPr>
              <p:cNvSpPr txBox="1"/>
              <p:nvPr/>
            </p:nvSpPr>
            <p:spPr>
              <a:xfrm>
                <a:off x="760163" y="1446697"/>
                <a:ext cx="10377889" cy="4190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6.1.6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的特征值相同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|=|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𝐄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的特征值相同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923BDB-ADFB-D7CA-0EC1-2346A56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3" y="1446697"/>
                <a:ext cx="10377889" cy="4190443"/>
              </a:xfrm>
              <a:prstGeom prst="rect">
                <a:avLst/>
              </a:prstGeom>
              <a:blipFill>
                <a:blip r:embed="rId2"/>
                <a:stretch>
                  <a:fillRect l="-979" b="-2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5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1BF684-A917-D1B1-4799-18E08EA22EE9}"/>
                  </a:ext>
                </a:extLst>
              </p:cNvPr>
              <p:cNvSpPr txBox="1"/>
              <p:nvPr/>
            </p:nvSpPr>
            <p:spPr>
              <a:xfrm>
                <a:off x="572877" y="423401"/>
                <a:ext cx="10600981" cy="551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6.1.9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的特征值和特征向量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求可逆矩阵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𝐏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𝐀𝐏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为对角矩阵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𝐄</m:t>
                          </m:r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=(1−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−4)(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+2),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的特征值为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1BF684-A917-D1B1-4799-18E08EA22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423401"/>
                <a:ext cx="10600981" cy="5519140"/>
              </a:xfrm>
              <a:prstGeom prst="rect">
                <a:avLst/>
              </a:prstGeom>
              <a:blipFill>
                <a:blip r:embed="rId2"/>
                <a:stretch>
                  <a:fillRect l="-958" b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04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833DED-D3C1-761D-BFEE-54A60509EC7A}"/>
                  </a:ext>
                </a:extLst>
              </p:cNvPr>
              <p:cNvSpPr txBox="1"/>
              <p:nvPr/>
            </p:nvSpPr>
            <p:spPr>
              <a:xfrm>
                <a:off x="616945" y="862034"/>
                <a:ext cx="10587210" cy="5273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28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=(1,2,2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=−2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(1,2,2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:r>
                  <a:rPr lang="zh-CN" altLang="zh-CN" sz="24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为不为零的任意常数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400" dirty="0">
                    <a:effectLst/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833DED-D3C1-761D-BFEE-54A60509E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5" y="862034"/>
                <a:ext cx="10587210" cy="5273623"/>
              </a:xfrm>
              <a:prstGeom prst="rect">
                <a:avLst/>
              </a:prstGeom>
              <a:blipFill>
                <a:blip r:embed="rId2"/>
                <a:stretch>
                  <a:fillRect l="-958" b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9DDE41-53E9-F426-BDB0-9CC9A9DB7606}"/>
                  </a:ext>
                </a:extLst>
              </p:cNvPr>
              <p:cNvSpPr txBox="1"/>
              <p:nvPr/>
            </p:nvSpPr>
            <p:spPr>
              <a:xfrm>
                <a:off x="506776" y="988765"/>
                <a:ext cx="10554159" cy="5380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=(2,1,−2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(2,1,−2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为不为零的任意常数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9DDE41-53E9-F426-BDB0-9CC9A9DB7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6" y="988765"/>
                <a:ext cx="10554159" cy="5380447"/>
              </a:xfrm>
              <a:prstGeom prst="rect">
                <a:avLst/>
              </a:prstGeom>
              <a:blipFill>
                <a:blip r:embed="rId2"/>
                <a:stretch>
                  <a:fillRect l="-841" b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65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5B3EA8-B640-A96F-92A5-25BC1C8EE378}"/>
                  </a:ext>
                </a:extLst>
              </p:cNvPr>
              <p:cNvSpPr txBox="1"/>
              <p:nvPr/>
            </p:nvSpPr>
            <p:spPr>
              <a:xfrm>
                <a:off x="782198" y="848394"/>
                <a:ext cx="10245686" cy="5380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得基础解系为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=(2,−2,1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对应于特征值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的全部特征向量为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(2,−2,1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为不为零的任意常数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5B3EA8-B640-A96F-92A5-25BC1C8E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8" y="848394"/>
                <a:ext cx="10245686" cy="5380447"/>
              </a:xfrm>
              <a:prstGeom prst="rect">
                <a:avLst/>
              </a:prstGeom>
              <a:blipFill>
                <a:blip r:embed="rId2"/>
                <a:stretch>
                  <a:fillRect l="-866" b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3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EC14C4-DE4A-C893-D36D-65EE63C12466}"/>
              </a:ext>
            </a:extLst>
          </p:cNvPr>
          <p:cNvSpPr txBox="1"/>
          <p:nvPr/>
        </p:nvSpPr>
        <p:spPr>
          <a:xfrm>
            <a:off x="537072" y="933546"/>
            <a:ext cx="6097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en-US" altLang="zh-CN" sz="22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endParaRPr lang="zh-CN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D2A605-DEB5-B123-20B7-A15F30386498}"/>
                  </a:ext>
                </a:extLst>
              </p:cNvPr>
              <p:cNvSpPr txBox="1"/>
              <p:nvPr/>
            </p:nvSpPr>
            <p:spPr>
              <a:xfrm>
                <a:off x="811576" y="1002823"/>
                <a:ext cx="6097836" cy="1439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200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r>
                              <a:rPr lang="en-US" altLang="zh-CN" sz="2200" b="1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zh-CN" altLang="en-US" sz="22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200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r>
                              <a:rPr lang="zh-CN" altLang="en-US" sz="2200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200" b="0" i="0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b="0" i="0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2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zh-CN" altLang="en-US" sz="22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 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zh-CN" altLang="en-US" sz="2200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b="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2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D2A605-DEB5-B123-20B7-A15F30386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6" y="1002823"/>
                <a:ext cx="6097836" cy="1439946"/>
              </a:xfrm>
              <a:prstGeom prst="rect">
                <a:avLst/>
              </a:prstGeom>
              <a:blipFill>
                <a:blip r:embed="rId2"/>
                <a:stretch>
                  <a:fillRect l="-624" t="-877" r="-34511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31D5D8-FC3C-D53D-4201-9417E3AEAA50}"/>
                  </a:ext>
                </a:extLst>
              </p:cNvPr>
              <p:cNvSpPr txBox="1"/>
              <p:nvPr/>
            </p:nvSpPr>
            <p:spPr>
              <a:xfrm>
                <a:off x="537072" y="2512046"/>
                <a:ext cx="10843352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𝐏</m:t>
                      </m:r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 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 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),  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𝚲</m:t>
                      </m:r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31D5D8-FC3C-D53D-4201-9417E3AE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2" y="2512046"/>
                <a:ext cx="10843352" cy="1194814"/>
              </a:xfrm>
              <a:prstGeom prst="rect">
                <a:avLst/>
              </a:prstGeom>
              <a:blipFill>
                <a:blip r:embed="rId3"/>
                <a:stretch>
                  <a:fillRect t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3118A6A-C9BD-8A70-DE8F-59003573DA00}"/>
              </a:ext>
            </a:extLst>
          </p:cNvPr>
          <p:cNvSpPr txBox="1"/>
          <p:nvPr/>
        </p:nvSpPr>
        <p:spPr>
          <a:xfrm>
            <a:off x="537072" y="24427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4479BA-8E95-07E4-6179-4F8778544864}"/>
                  </a:ext>
                </a:extLst>
              </p:cNvPr>
              <p:cNvSpPr txBox="1"/>
              <p:nvPr/>
            </p:nvSpPr>
            <p:spPr>
              <a:xfrm>
                <a:off x="537072" y="3512785"/>
                <a:ext cx="10843352" cy="3134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2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𝐀𝐏</m:t>
                      </m:r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𝐏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𝚲</m:t>
                      </m:r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又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|=−27≠0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故存在可逆矩阵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使得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𝐀𝐏</m:t>
                      </m:r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2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4479BA-8E95-07E4-6179-4F877854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2" y="3512785"/>
                <a:ext cx="10843352" cy="3134833"/>
              </a:xfrm>
              <a:prstGeom prst="rect">
                <a:avLst/>
              </a:prstGeom>
              <a:blipFill>
                <a:blip r:embed="rId4"/>
                <a:stretch>
                  <a:fillRect l="-702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81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6E42E0-DF11-CCA4-1C0F-AFB4DBA807BF}"/>
                  </a:ext>
                </a:extLst>
              </p:cNvPr>
              <p:cNvSpPr txBox="1"/>
              <p:nvPr/>
            </p:nvSpPr>
            <p:spPr>
              <a:xfrm>
                <a:off x="903383" y="3247088"/>
                <a:ext cx="91660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这个例题就是在将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对角化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后续会详细讨论这个问题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6E42E0-DF11-CCA4-1C0F-AFB4DBA8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3" y="3247088"/>
                <a:ext cx="9166034" cy="461665"/>
              </a:xfrm>
              <a:prstGeom prst="rect">
                <a:avLst/>
              </a:prstGeom>
              <a:blipFill>
                <a:blip r:embed="rId2"/>
                <a:stretch>
                  <a:fillRect l="-416" t="-16216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6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9805FE3-8092-8880-EEEA-3D128CA91DCF}"/>
              </a:ext>
            </a:extLst>
          </p:cNvPr>
          <p:cNvSpPr txBox="1"/>
          <p:nvPr/>
        </p:nvSpPr>
        <p:spPr>
          <a:xfrm>
            <a:off x="0" y="924278"/>
            <a:ext cx="6097836" cy="654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800" dirty="0">
                <a:solidFill>
                  <a:srgbClr val="0070C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§</a:t>
            </a:r>
            <a:r>
              <a:rPr lang="en-US" altLang="zh-CN" sz="2800" dirty="0">
                <a:solidFill>
                  <a:srgbClr val="0070C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5.1.1 </a:t>
            </a:r>
            <a:r>
              <a:rPr lang="zh-CN" altLang="zh-CN" sz="2800" dirty="0">
                <a:solidFill>
                  <a:srgbClr val="0070C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线性空间的概念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45B06D-9137-4093-8594-A041EDBCEDFE}"/>
                  </a:ext>
                </a:extLst>
              </p:cNvPr>
              <p:cNvSpPr txBox="1"/>
              <p:nvPr/>
            </p:nvSpPr>
            <p:spPr>
              <a:xfrm>
                <a:off x="790460" y="2164218"/>
                <a:ext cx="7692528" cy="2608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向量在加法运算、数乘运算所满足的运算规律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例如</a:t>
                </a: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加法交换律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加法结合律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+(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数乘分配律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λx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μx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45B06D-9137-4093-8594-A041EDBC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60" y="2164218"/>
                <a:ext cx="7692528" cy="2608406"/>
              </a:xfrm>
              <a:prstGeom prst="rect">
                <a:avLst/>
              </a:prstGeom>
              <a:blipFill>
                <a:blip r:embed="rId2"/>
                <a:stretch>
                  <a:fillRect l="-1153" r="-329" b="-4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6F47E99-3947-A205-F951-8C4B867C06E2}"/>
              </a:ext>
            </a:extLst>
          </p:cNvPr>
          <p:cNvSpPr txBox="1"/>
          <p:nvPr/>
        </p:nvSpPr>
        <p:spPr>
          <a:xfrm>
            <a:off x="790460" y="5457669"/>
            <a:ext cx="8628962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矩阵、多项式、连续函数等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也都满足完全相同的运算规律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63FD90-9C26-CEAF-E386-C5AE8CCE089A}"/>
                  </a:ext>
                </a:extLst>
              </p:cNvPr>
              <p:cNvSpPr txBox="1"/>
              <p:nvPr/>
            </p:nvSpPr>
            <p:spPr>
              <a:xfrm>
                <a:off x="246043" y="876884"/>
                <a:ext cx="11699914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MatLab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求特征值和特征向量很方便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用命令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eig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可以同时得到特征向量和特征值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下图是对上面例题的结论进行了验证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63FD90-9C26-CEAF-E386-C5AE8CCE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43" y="876884"/>
                <a:ext cx="11699914" cy="1128514"/>
              </a:xfrm>
              <a:prstGeom prst="rect">
                <a:avLst/>
              </a:prstGeom>
              <a:blipFill>
                <a:blip r:embed="rId2"/>
                <a:stretch>
                  <a:fillRect l="-759" r="-542" b="-12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58C326E-1863-82F5-747D-EAA56F893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1" y="2140714"/>
            <a:ext cx="2344757" cy="369299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A316E4-D79C-68E0-19E9-626078A2F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24" y="2140714"/>
            <a:ext cx="3112074" cy="451954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0542DC-6152-B414-8463-CC8A5C9F4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94" y="2092409"/>
            <a:ext cx="2898125" cy="45329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76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6B5DB2-6AF8-B336-7E7E-E49D0E3763A2}"/>
                  </a:ext>
                </a:extLst>
              </p:cNvPr>
              <p:cNvSpPr txBox="1"/>
              <p:nvPr/>
            </p:nvSpPr>
            <p:spPr>
              <a:xfrm>
                <a:off x="418641" y="789129"/>
                <a:ext cx="10697378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6.1.6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若两个矩阵相似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则它们的特征多项式相同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从而特征值也相同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𝐁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则存在可逆矩阵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𝐏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使得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𝐀𝐏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𝐁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6B5DB2-6AF8-B336-7E7E-E49D0E376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1" y="789129"/>
                <a:ext cx="10697378" cy="2215991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DF447CF-FCF9-A77F-E6F2-CBE1227A3B38}"/>
              </a:ext>
            </a:extLst>
          </p:cNvPr>
          <p:cNvSpPr txBox="1"/>
          <p:nvPr/>
        </p:nvSpPr>
        <p:spPr>
          <a:xfrm>
            <a:off x="418641" y="2569726"/>
            <a:ext cx="10697378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于是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126C7D-0719-A6B9-345E-23340856E906}"/>
                  </a:ext>
                </a:extLst>
              </p:cNvPr>
              <p:cNvSpPr txBox="1"/>
              <p:nvPr/>
            </p:nvSpPr>
            <p:spPr>
              <a:xfrm>
                <a:off x="418641" y="3179892"/>
                <a:ext cx="10697378" cy="1786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𝐄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𝐁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|=|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𝐀𝐏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=|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𝐏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  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=|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||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||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𝐏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=|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𝐄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126C7D-0719-A6B9-345E-23340856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1" y="3179892"/>
                <a:ext cx="10697378" cy="1786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764EB39-5D9C-686C-7BE1-825C783DC86F}"/>
              </a:ext>
            </a:extLst>
          </p:cNvPr>
          <p:cNvSpPr txBox="1"/>
          <p:nvPr/>
        </p:nvSpPr>
        <p:spPr>
          <a:xfrm>
            <a:off x="448020" y="4826501"/>
            <a:ext cx="10697378" cy="138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证毕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相似的矩阵</a:t>
            </a:r>
            <a:r>
              <a:rPr lang="en-US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它们的特征向量是否一定相同呢</a:t>
            </a:r>
            <a:r>
              <a:rPr lang="en-US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? </a:t>
            </a:r>
            <a:r>
              <a:rPr lang="zh-CN" altLang="en-US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答案为否</a:t>
            </a:r>
            <a:r>
              <a:rPr lang="en-US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后文会有讨论</a:t>
            </a:r>
            <a:r>
              <a:rPr lang="en-US" altLang="zh-CN" sz="2400" dirty="0"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2E924BC-26FA-D29E-CAEE-258901513A7C}"/>
                  </a:ext>
                </a:extLst>
              </p:cNvPr>
              <p:cNvSpPr txBox="1"/>
              <p:nvPr/>
            </p:nvSpPr>
            <p:spPr>
              <a:xfrm>
                <a:off x="396607" y="450632"/>
                <a:ext cx="10862632" cy="5498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推论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6.1.1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阶矩阵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与对角阵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𝚲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相似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𝚲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的特征多项式为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)⋯(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𝚲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由前述定理知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个特征值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2E924BC-26FA-D29E-CAEE-25890151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7" y="450632"/>
                <a:ext cx="10862632" cy="5498493"/>
              </a:xfrm>
              <a:prstGeom prst="rect">
                <a:avLst/>
              </a:prstGeom>
              <a:blipFill>
                <a:blip r:embed="rId2"/>
                <a:stretch>
                  <a:fillRect l="-935" r="-117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23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FDC4-5C65-F2B0-7BE0-7D290D5E3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CC797-9D8D-C0CB-27E2-3D753A7FBDFB}"/>
              </a:ext>
            </a:extLst>
          </p:cNvPr>
          <p:cNvSpPr txBox="1"/>
          <p:nvPr/>
        </p:nvSpPr>
        <p:spPr>
          <a:xfrm>
            <a:off x="1749020" y="1861991"/>
            <a:ext cx="94832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作业：</a:t>
            </a:r>
            <a:endParaRPr kumimoji="0" lang="en-US" altLang="zh-CN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pp. 266-268: 14 15 21 25 26 27 30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32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768CFB-63B6-4A56-FD53-0369A4ED01F7}"/>
              </a:ext>
            </a:extLst>
          </p:cNvPr>
          <p:cNvSpPr txBox="1"/>
          <p:nvPr/>
        </p:nvSpPr>
        <p:spPr>
          <a:xfrm>
            <a:off x="1418421" y="1774148"/>
            <a:ext cx="8298455" cy="1898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研究不同对象在线性运算方面所表现的共性</a:t>
            </a:r>
            <a:r>
              <a:rPr lang="en-US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导致线性空间的公理化定义</a:t>
            </a:r>
            <a:r>
              <a:rPr lang="en-US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zh-CN" sz="2400" b="1" dirty="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这在方法上是代数与几何的结合</a:t>
            </a:r>
            <a:r>
              <a:rPr lang="en-US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b="1" dirty="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1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32114" y="1108409"/>
            <a:ext cx="480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1   </a:t>
            </a:r>
            <a:r>
              <a:rPr lang="zh-CN" altLang="en-US" sz="2000" b="1" dirty="0">
                <a:latin typeface="+mn-ea"/>
              </a:rPr>
              <a:t>求下列齐次线性方程组的通解</a:t>
            </a:r>
            <a:r>
              <a:rPr lang="en-US" altLang="zh-CN" sz="2000" b="1" dirty="0">
                <a:latin typeface="+mn-ea"/>
              </a:rPr>
              <a:t>.</a:t>
            </a:r>
            <a:endParaRPr lang="zh-CN" altLang="en-US" sz="2000" b="1" dirty="0">
              <a:latin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75025" y="1524000"/>
          <a:ext cx="2222500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711000" progId="Equation.DSMT4">
                  <p:embed/>
                </p:oleObj>
              </mc:Choice>
              <mc:Fallback>
                <p:oleObj name="Equation" r:id="rId2" imgW="1371600" imgH="7110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1524000"/>
                        <a:ext cx="2222500" cy="1141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32114" y="3099467"/>
            <a:ext cx="55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解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68693" y="3087845"/>
            <a:ext cx="2037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对系数矩阵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259494" y="2753058"/>
          <a:ext cx="2011761" cy="1092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711200" progId="Equation.DSMT4">
                  <p:embed/>
                </p:oleObj>
              </mc:Choice>
              <mc:Fallback>
                <p:oleObj name="Equation" r:id="rId4" imgW="1295400" imgH="7112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494" y="2753058"/>
                        <a:ext cx="2011761" cy="10929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271254" y="3095007"/>
            <a:ext cx="3803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作初等行变换化为行最简形矩阵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8909050" y="2798763"/>
          <a:ext cx="18621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07880" imgH="711000" progId="Equation.DSMT4">
                  <p:embed/>
                </p:oleObj>
              </mc:Choice>
              <mc:Fallback>
                <p:oleObj name="Equation" r:id="rId6" imgW="1307880" imgH="7110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9050" y="2798763"/>
                        <a:ext cx="1862138" cy="1047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1132114" y="4036666"/>
            <a:ext cx="3135792" cy="422791"/>
            <a:chOff x="1132114" y="4036666"/>
            <a:chExt cx="3135792" cy="422791"/>
          </a:xfrm>
        </p:grpSpPr>
        <p:sp>
          <p:nvSpPr>
            <p:cNvPr id="20" name="文本框 19"/>
            <p:cNvSpPr txBox="1"/>
            <p:nvPr/>
          </p:nvSpPr>
          <p:spPr>
            <a:xfrm>
              <a:off x="1132114" y="4047659"/>
              <a:ext cx="5597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取</a:t>
              </a: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1517649" y="4036666"/>
            <a:ext cx="478971" cy="3850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5446" imgH="228501" progId="Equation.DSMT4">
                    <p:embed/>
                  </p:oleObj>
                </mc:Choice>
                <mc:Fallback>
                  <p:oleObj name="Equation" r:id="rId8" imgW="355446" imgH="228501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7649" y="4036666"/>
                          <a:ext cx="478971" cy="38505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/>
            <p:cNvSpPr txBox="1"/>
            <p:nvPr/>
          </p:nvSpPr>
          <p:spPr>
            <a:xfrm>
              <a:off x="1966845" y="4059347"/>
              <a:ext cx="2301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为自由未知量，令</a:t>
              </a:r>
            </a:p>
          </p:txBody>
        </p:sp>
      </p:grp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4142179" y="3887187"/>
          <a:ext cx="1555765" cy="816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080" imgH="482400" progId="Equation.DSMT4">
                  <p:embed/>
                </p:oleObj>
              </mc:Choice>
              <mc:Fallback>
                <p:oleObj name="Equation" r:id="rId10" imgW="1054080" imgH="48240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179" y="3887187"/>
                        <a:ext cx="1555765" cy="8168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5665629" y="4061903"/>
            <a:ext cx="165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得基础解系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7056438" y="3551238"/>
          <a:ext cx="2047875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20480" imgH="914400" progId="Equation.DSMT4">
                  <p:embed/>
                </p:oleObj>
              </mc:Choice>
              <mc:Fallback>
                <p:oleObj name="Equation" r:id="rId12" imgW="1320480" imgH="914400" progId="Equation.DSMT4">
                  <p:embed/>
                  <p:pic>
                    <p:nvPicPr>
                      <p:cNvPr id="28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3551238"/>
                        <a:ext cx="2047875" cy="1452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1132113" y="4044564"/>
            <a:ext cx="9393177" cy="1641094"/>
            <a:chOff x="1132113" y="4044564"/>
            <a:chExt cx="9393177" cy="1641094"/>
          </a:xfrm>
        </p:grpSpPr>
        <p:sp>
          <p:nvSpPr>
            <p:cNvPr id="29" name="文本框 28"/>
            <p:cNvSpPr txBox="1"/>
            <p:nvPr/>
          </p:nvSpPr>
          <p:spPr>
            <a:xfrm>
              <a:off x="9074330" y="4044564"/>
              <a:ext cx="7323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于是</a:t>
              </a: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9692639" y="4080019"/>
            <a:ext cx="832651" cy="339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69696" imgH="177723" progId="Equation.DSMT4">
                    <p:embed/>
                  </p:oleObj>
                </mc:Choice>
                <mc:Fallback>
                  <p:oleObj name="Equation" r:id="rId14" imgW="469696" imgH="177723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92639" y="4080019"/>
                          <a:ext cx="832651" cy="33963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文本框 31"/>
            <p:cNvSpPr txBox="1"/>
            <p:nvPr/>
          </p:nvSpPr>
          <p:spPr>
            <a:xfrm>
              <a:off x="1132113" y="5285548"/>
              <a:ext cx="13498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的通解为</a:t>
              </a:r>
            </a:p>
          </p:txBody>
        </p:sp>
      </p:grp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2274888" y="4719638"/>
          <a:ext cx="2900362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77680" imgH="939600" progId="Equation.DSMT4">
                  <p:embed/>
                </p:oleObj>
              </mc:Choice>
              <mc:Fallback>
                <p:oleObj name="Equation" r:id="rId16" imgW="1777680" imgH="9396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4719638"/>
                        <a:ext cx="2900362" cy="1520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5326709" y="5285527"/>
            <a:ext cx="2514655" cy="415420"/>
            <a:chOff x="5326709" y="5285527"/>
            <a:chExt cx="2514655" cy="415420"/>
          </a:xfrm>
        </p:grpSpPr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5326709" y="5285527"/>
            <a:ext cx="516742" cy="415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30200" imgH="228600" progId="Equation.DSMT4">
                    <p:embed/>
                  </p:oleObj>
                </mc:Choice>
                <mc:Fallback>
                  <p:oleObj name="Equation" r:id="rId18" imgW="330200" imgH="228600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6709" y="5285527"/>
                          <a:ext cx="516742" cy="41542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文本框 36"/>
            <p:cNvSpPr txBox="1"/>
            <p:nvPr/>
          </p:nvSpPr>
          <p:spPr>
            <a:xfrm>
              <a:off x="5843451" y="5287635"/>
              <a:ext cx="1997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为任意常数</a:t>
              </a:r>
              <a:r>
                <a:rPr lang="en-US" altLang="zh-CN" sz="2000" b="1" dirty="0"/>
                <a:t>.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23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7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B7DEC6-A942-EAA2-BF30-9AEAB4AC8312}"/>
                  </a:ext>
                </a:extLst>
              </p:cNvPr>
              <p:cNvSpPr txBox="1"/>
              <p:nvPr/>
            </p:nvSpPr>
            <p:spPr>
              <a:xfrm>
                <a:off x="823510" y="917485"/>
                <a:ext cx="9752682" cy="111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线性空间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亦称向量空间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4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个组成部分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两个集合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两个运算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一个称为</a:t>
                </a: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向量加法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一个称为</a:t>
                </a: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数量乘法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B7DEC6-A942-EAA2-BF30-9AEAB4AC8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10" y="917485"/>
                <a:ext cx="9752682" cy="1113766"/>
              </a:xfrm>
              <a:prstGeom prst="rect">
                <a:avLst/>
              </a:prstGeom>
              <a:blipFill>
                <a:blip r:embed="rId2"/>
                <a:stretch>
                  <a:fillRect l="-910" r="-260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B7BF0E-2E60-FD80-5975-B347784BC9A4}"/>
                  </a:ext>
                </a:extLst>
              </p:cNvPr>
              <p:cNvSpPr txBox="1"/>
              <p:nvPr/>
            </p:nvSpPr>
            <p:spPr>
              <a:xfrm>
                <a:off x="1165033" y="2312403"/>
                <a:ext cx="8573877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一些被称为向量的对象的集合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比如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维向量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B7BF0E-2E60-FD80-5975-B347784B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33" y="2312403"/>
                <a:ext cx="8573877" cy="573298"/>
              </a:xfrm>
              <a:prstGeom prst="rect">
                <a:avLst/>
              </a:prstGeom>
              <a:blipFill>
                <a:blip r:embed="rId3"/>
                <a:stretch>
                  <a:fillRect l="-1034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F1AAAB-319A-1EE7-CE61-C0399C534200}"/>
                  </a:ext>
                </a:extLst>
              </p:cNvPr>
              <p:cNvSpPr txBox="1"/>
              <p:nvPr/>
            </p:nvSpPr>
            <p:spPr>
              <a:xfrm>
                <a:off x="1165033" y="3105617"/>
                <a:ext cx="8573877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一个数域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实数域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或者复数域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F1AAAB-319A-1EE7-CE61-C0399C534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33" y="3105617"/>
                <a:ext cx="8573877" cy="573298"/>
              </a:xfrm>
              <a:prstGeom prst="rect">
                <a:avLst/>
              </a:prstGeom>
              <a:blipFill>
                <a:blip r:embed="rId4"/>
                <a:stretch>
                  <a:fillRect l="-1034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1E3A7F-C518-12BE-1D8B-CCF47462C5E3}"/>
                  </a:ext>
                </a:extLst>
              </p:cNvPr>
              <p:cNvSpPr txBox="1"/>
              <p:nvPr/>
            </p:nvSpPr>
            <p:spPr>
              <a:xfrm>
                <a:off x="1165031" y="3883025"/>
                <a:ext cx="10459819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向量加法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):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集合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中两个元素之间的一种运算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1E3A7F-C518-12BE-1D8B-CCF47462C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31" y="3883025"/>
                <a:ext cx="10459819" cy="573298"/>
              </a:xfrm>
              <a:prstGeom prst="rect">
                <a:avLst/>
              </a:prstGeom>
              <a:blipFill>
                <a:blip r:embed="rId5"/>
                <a:stretch>
                  <a:fillRect l="-84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37C115-6EB6-6682-B636-6D431DB03999}"/>
                  </a:ext>
                </a:extLst>
              </p:cNvPr>
              <p:cNvSpPr txBox="1"/>
              <p:nvPr/>
            </p:nvSpPr>
            <p:spPr>
              <a:xfrm>
                <a:off x="1165031" y="4576538"/>
                <a:ext cx="8573877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 "/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运算要满足封闭性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37C115-6EB6-6682-B636-6D431DB03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31" y="4576538"/>
                <a:ext cx="8573877" cy="573298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18E78E1-3F18-53EE-7766-D003196C5902}"/>
                  </a:ext>
                </a:extLst>
              </p:cNvPr>
              <p:cNvSpPr txBox="1"/>
              <p:nvPr/>
            </p:nvSpPr>
            <p:spPr>
              <a:xfrm>
                <a:off x="1165032" y="5204003"/>
                <a:ext cx="10459818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数量乘法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):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集合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中元素之间的一种运算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18E78E1-3F18-53EE-7766-D003196C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32" y="5204003"/>
                <a:ext cx="10459818" cy="573298"/>
              </a:xfrm>
              <a:prstGeom prst="rect">
                <a:avLst/>
              </a:prstGeom>
              <a:blipFill>
                <a:blip r:embed="rId7"/>
                <a:stretch>
                  <a:fillRect l="-848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B5ED3F-648F-4E1A-4761-796ED5F12284}"/>
                  </a:ext>
                </a:extLst>
              </p:cNvPr>
              <p:cNvSpPr txBox="1"/>
              <p:nvPr/>
            </p:nvSpPr>
            <p:spPr>
              <a:xfrm>
                <a:off x="1165032" y="5831468"/>
                <a:ext cx="8573877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 "/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运算要满足封闭性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B5ED3F-648F-4E1A-4761-796ED5F1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32" y="5831468"/>
                <a:ext cx="8573877" cy="573298"/>
              </a:xfrm>
              <a:prstGeom prst="rect">
                <a:avLst/>
              </a:prstGeom>
              <a:blipFill>
                <a:blip r:embed="rId8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61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19606A-9FBC-22B8-BDD2-4338BBD02A30}"/>
                  </a:ext>
                </a:extLst>
              </p:cNvPr>
              <p:cNvSpPr txBox="1"/>
              <p:nvPr/>
            </p:nvSpPr>
            <p:spPr>
              <a:xfrm>
                <a:off x="-187287" y="900069"/>
                <a:ext cx="10452397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 5.1.1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线性空间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).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是一个非空集合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是一个数域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19606A-9FBC-22B8-BDD2-4338BBD02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287" y="900069"/>
                <a:ext cx="10452397" cy="573298"/>
              </a:xfrm>
              <a:prstGeom prst="rect">
                <a:avLst/>
              </a:prstGeom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89C698-8504-F641-7A46-67AB4B2368C7}"/>
                  </a:ext>
                </a:extLst>
              </p:cNvPr>
              <p:cNvSpPr txBox="1"/>
              <p:nvPr/>
            </p:nvSpPr>
            <p:spPr>
              <a:xfrm>
                <a:off x="914472" y="1582851"/>
                <a:ext cx="8248878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在集合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的元素之间定义了一种代数运算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叫做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加法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endParaRPr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89C698-8504-F641-7A46-67AB4B236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2" y="1582851"/>
                <a:ext cx="8248878" cy="573298"/>
              </a:xfrm>
              <a:prstGeom prst="rect">
                <a:avLst/>
              </a:prstGeom>
              <a:blipFill>
                <a:blip r:embed="rId3"/>
                <a:stretch>
                  <a:fillRect l="-1077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A2C048A-58F4-CAC8-D501-AB6DBBD34C4E}"/>
                  </a:ext>
                </a:extLst>
              </p:cNvPr>
              <p:cNvSpPr txBox="1"/>
              <p:nvPr/>
            </p:nvSpPr>
            <p:spPr>
              <a:xfrm>
                <a:off x="1264185" y="2298593"/>
                <a:ext cx="8248878" cy="11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这就是说给出了一个法则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中任意两个元素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中都有唯一的一个元素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𝐳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与它们对应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endParaRPr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A2C048A-58F4-CAC8-D501-AB6DBBD3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185" y="2298593"/>
                <a:ext cx="8248878" cy="1127296"/>
              </a:xfrm>
              <a:prstGeom prst="rect">
                <a:avLst/>
              </a:prstGeom>
              <a:blipFill>
                <a:blip r:embed="rId4"/>
                <a:stretch>
                  <a:fillRect l="-1075" r="-476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235B12-E226-2593-1E99-A3AFE4E85622}"/>
                  </a:ext>
                </a:extLst>
              </p:cNvPr>
              <p:cNvSpPr txBox="1"/>
              <p:nvPr/>
            </p:nvSpPr>
            <p:spPr>
              <a:xfrm>
                <a:off x="1264185" y="3340692"/>
                <a:ext cx="6822195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235B12-E226-2593-1E99-A3AFE4E8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185" y="3340692"/>
                <a:ext cx="6822195" cy="573298"/>
              </a:xfrm>
              <a:prstGeom prst="rect">
                <a:avLst/>
              </a:prstGeom>
              <a:blipFill>
                <a:blip r:embed="rId5"/>
                <a:stretch>
                  <a:fillRect l="-1301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3527AE-9F42-EA70-33E1-CD1A42C53D45}"/>
                  </a:ext>
                </a:extLst>
              </p:cNvPr>
              <p:cNvSpPr txBox="1"/>
              <p:nvPr/>
            </p:nvSpPr>
            <p:spPr>
              <a:xfrm>
                <a:off x="914472" y="3992228"/>
                <a:ext cx="9518501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在数域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与集合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的元素之间还定义了一种运算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叫做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数量乘法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endParaRPr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3527AE-9F42-EA70-33E1-CD1A42C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2" y="3992228"/>
                <a:ext cx="9518501" cy="573298"/>
              </a:xfrm>
              <a:prstGeom prst="rect">
                <a:avLst/>
              </a:prstGeom>
              <a:blipFill>
                <a:blip r:embed="rId6"/>
                <a:stretch>
                  <a:fillRect l="-933" r="-4133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4D6576-7BDD-A687-E0C6-0BC3B6A6C218}"/>
                  </a:ext>
                </a:extLst>
              </p:cNvPr>
              <p:cNvSpPr txBox="1"/>
              <p:nvPr/>
            </p:nvSpPr>
            <p:spPr>
              <a:xfrm>
                <a:off x="1264185" y="4675010"/>
                <a:ext cx="9168788" cy="11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这就是说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对于数域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中任一个数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中任一个元素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中都有唯一的一个元素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与它们对应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endParaRPr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4D6576-7BDD-A687-E0C6-0BC3B6A6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185" y="4675010"/>
                <a:ext cx="9168788" cy="1127296"/>
              </a:xfrm>
              <a:prstGeom prst="rect">
                <a:avLst/>
              </a:prstGeom>
              <a:blipFill>
                <a:blip r:embed="rId7"/>
                <a:stretch>
                  <a:fillRect l="-968" b="-1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E551A6-F85B-AA06-E29E-3C64116E9FFF}"/>
                  </a:ext>
                </a:extLst>
              </p:cNvPr>
              <p:cNvSpPr txBox="1"/>
              <p:nvPr/>
            </p:nvSpPr>
            <p:spPr>
              <a:xfrm>
                <a:off x="1264185" y="5931220"/>
                <a:ext cx="6822195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数量乘积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endParaRPr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E551A6-F85B-AA06-E29E-3C64116E9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185" y="5931220"/>
                <a:ext cx="6822195" cy="573298"/>
              </a:xfrm>
              <a:prstGeom prst="rect">
                <a:avLst/>
              </a:prstGeom>
              <a:blipFill>
                <a:blip r:embed="rId8"/>
                <a:stretch>
                  <a:fillRect l="-1301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31C956-5DD8-E956-A134-C3206A5C25FC}"/>
                  </a:ext>
                </a:extLst>
              </p:cNvPr>
              <p:cNvSpPr txBox="1"/>
              <p:nvPr/>
            </p:nvSpPr>
            <p:spPr>
              <a:xfrm>
                <a:off x="448936" y="925849"/>
                <a:ext cx="9829801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如果加法与数量乘法满足下述</a:t>
                </a:r>
                <a:r>
                  <a:rPr lang="zh-CN" altLang="en-US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8 </a:t>
                </a:r>
                <a:r>
                  <a:rPr lang="zh-CN" altLang="en-US" sz="2400" b="1" dirty="0">
                    <a:effectLst/>
                    <a:latin typeface="+mn-ea"/>
                    <a:cs typeface="Times New Roman" panose="02020603050405020304" pitchFamily="18" charset="0"/>
                  </a:rPr>
                  <a:t>条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规则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称为数域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上的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线性空间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31C956-5DD8-E956-A134-C3206A5C2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6" y="925849"/>
                <a:ext cx="9829801" cy="1128514"/>
              </a:xfrm>
              <a:prstGeom prst="rect">
                <a:avLst/>
              </a:prstGeom>
              <a:blipFill>
                <a:blip r:embed="rId2"/>
                <a:stretch>
                  <a:fillRect l="-10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DB450F9-6E5D-F918-21FA-6559DA4176E4}"/>
              </a:ext>
            </a:extLst>
          </p:cNvPr>
          <p:cNvSpPr txBox="1"/>
          <p:nvPr/>
        </p:nvSpPr>
        <p:spPr>
          <a:xfrm>
            <a:off x="448936" y="2162849"/>
            <a:ext cx="6097836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加法满足下面四条规则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:</a:t>
            </a:r>
            <a:endParaRPr lang="zh-CN" altLang="zh-CN" sz="2400" b="1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145D9F-69BA-A7FD-12AA-8F213689B337}"/>
                  </a:ext>
                </a:extLst>
              </p:cNvPr>
              <p:cNvSpPr txBox="1"/>
              <p:nvPr/>
            </p:nvSpPr>
            <p:spPr>
              <a:xfrm>
                <a:off x="0" y="2764041"/>
                <a:ext cx="6097836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;</a:t>
                </a:r>
                <a:endParaRPr lang="zh-CN" altLang="zh-CN" sz="2400" b="1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145D9F-69BA-A7FD-12AA-8F213689B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4041"/>
                <a:ext cx="6097836" cy="574516"/>
              </a:xfrm>
              <a:prstGeom prst="rect">
                <a:avLst/>
              </a:prstGeom>
              <a:blipFill>
                <a:blip r:embed="rId3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8671DF-4397-2C9A-101B-36F58EA2215E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097836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;</a:t>
                </a:r>
                <a:endParaRPr lang="zh-CN" altLang="zh-CN" sz="2400" b="1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8671DF-4397-2C9A-101B-36F58EA22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097836" cy="574516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AC8D3F-F2A1-2E93-5494-3C74118C559C}"/>
                  </a:ext>
                </a:extLst>
              </p:cNvPr>
              <p:cNvSpPr txBox="1"/>
              <p:nvPr/>
            </p:nvSpPr>
            <p:spPr>
              <a:xfrm>
                <a:off x="0" y="4172696"/>
                <a:ext cx="11393277" cy="1358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(3)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中有一个元素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都有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</a:p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具有这个性质的元素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𝛉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的零元素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);</a:t>
                </a:r>
                <a:endParaRPr lang="zh-CN" altLang="zh-CN" sz="2400" b="1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AC8D3F-F2A1-2E93-5494-3C74118C5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72696"/>
                <a:ext cx="11393277" cy="1358129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45E693-3A1D-BE91-CBEB-F561C60838DE}"/>
                  </a:ext>
                </a:extLst>
              </p:cNvPr>
              <p:cNvSpPr txBox="1"/>
              <p:nvPr/>
            </p:nvSpPr>
            <p:spPr>
              <a:xfrm>
                <a:off x="0" y="5419955"/>
                <a:ext cx="10884665" cy="1358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zh-CN" altLang="en-US" sz="2400" b="1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1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b="1" dirty="0">
                    <a:effectLst/>
                    <a:latin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的负元素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).</a:t>
                </a:r>
                <a:endParaRPr lang="zh-CN" altLang="zh-CN" sz="2400" b="1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45E693-3A1D-BE91-CBEB-F561C6083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19955"/>
                <a:ext cx="10884665" cy="1358129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4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F08809-0F38-BC26-E996-26FF36ECE74E}"/>
              </a:ext>
            </a:extLst>
          </p:cNvPr>
          <p:cNvSpPr txBox="1"/>
          <p:nvPr/>
        </p:nvSpPr>
        <p:spPr>
          <a:xfrm>
            <a:off x="603174" y="1122581"/>
            <a:ext cx="609783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数量乘法满足下面两条规则</a:t>
            </a:r>
            <a:r>
              <a:rPr lang="en-US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400" b="1" dirty="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353BE3-AC8B-3665-E378-DCBDD7334FC5}"/>
                  </a:ext>
                </a:extLst>
              </p:cNvPr>
              <p:cNvSpPr txBox="1"/>
              <p:nvPr/>
            </p:nvSpPr>
            <p:spPr>
              <a:xfrm>
                <a:off x="603174" y="1783593"/>
                <a:ext cx="6097836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353BE3-AC8B-3665-E378-DCBDD7334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" y="1783593"/>
                <a:ext cx="6097836" cy="573298"/>
              </a:xfrm>
              <a:prstGeom prst="rect">
                <a:avLst/>
              </a:prstGeom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1375063-46AC-1378-ABE2-F655A6A699A9}"/>
                  </a:ext>
                </a:extLst>
              </p:cNvPr>
              <p:cNvSpPr txBox="1"/>
              <p:nvPr/>
            </p:nvSpPr>
            <p:spPr>
              <a:xfrm>
                <a:off x="603174" y="2554774"/>
                <a:ext cx="6097836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(6)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𝛌𝛍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1375063-46AC-1378-ABE2-F655A6A6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" y="2554774"/>
                <a:ext cx="6097836" cy="573298"/>
              </a:xfrm>
              <a:prstGeom prst="rect">
                <a:avLst/>
              </a:prstGeom>
              <a:blipFill>
                <a:blip r:embed="rId3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0D3E4F8-6A45-D4CA-A082-26C2DC7B59FB}"/>
              </a:ext>
            </a:extLst>
          </p:cNvPr>
          <p:cNvSpPr txBox="1"/>
          <p:nvPr/>
        </p:nvSpPr>
        <p:spPr>
          <a:xfrm>
            <a:off x="603174" y="3325955"/>
            <a:ext cx="609783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数量乘法与加法满足下面两条规则</a:t>
            </a:r>
            <a:r>
              <a:rPr lang="en-US" altLang="zh-CN" sz="2400" b="1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endParaRPr lang="zh-CN" altLang="zh-CN" sz="2400" b="1" dirty="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7D582F-406C-9793-919E-D76BB0E0026A}"/>
                  </a:ext>
                </a:extLst>
              </p:cNvPr>
              <p:cNvSpPr txBox="1"/>
              <p:nvPr/>
            </p:nvSpPr>
            <p:spPr>
              <a:xfrm>
                <a:off x="603174" y="4097136"/>
                <a:ext cx="6097836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7D582F-406C-9793-919E-D76BB0E00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" y="4097136"/>
                <a:ext cx="6097836" cy="573298"/>
              </a:xfrm>
              <a:prstGeom prst="rect">
                <a:avLst/>
              </a:prstGeom>
              <a:blipFill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573AC4-3D7A-D474-1751-2D8E5390085B}"/>
                  </a:ext>
                </a:extLst>
              </p:cNvPr>
              <p:cNvSpPr txBox="1"/>
              <p:nvPr/>
            </p:nvSpPr>
            <p:spPr>
              <a:xfrm>
                <a:off x="603174" y="4868317"/>
                <a:ext cx="6097836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(8)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573AC4-3D7A-D474-1751-2D8E5390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" y="4868317"/>
                <a:ext cx="6097836" cy="573298"/>
              </a:xfrm>
              <a:prstGeom prst="rect">
                <a:avLst/>
              </a:prstGeom>
              <a:blipFill>
                <a:blip r:embed="rId5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FA8DA9A-F848-DADF-1169-F46C81DA1E7D}"/>
                  </a:ext>
                </a:extLst>
              </p:cNvPr>
              <p:cNvSpPr txBox="1"/>
              <p:nvPr/>
            </p:nvSpPr>
            <p:spPr>
              <a:xfrm>
                <a:off x="603174" y="5639498"/>
                <a:ext cx="10446744" cy="111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在以上规则中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𝛌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𝛍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等表示数域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𝐅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中任意数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𝐳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等表示集合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中任意元素</a:t>
                </a:r>
                <a:r>
                  <a:rPr lang="en-US" altLang="zh-CN" sz="2400" b="1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b="1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FA8DA9A-F848-DADF-1169-F46C81DA1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" y="5639498"/>
                <a:ext cx="10446744" cy="1113766"/>
              </a:xfrm>
              <a:prstGeom prst="rect">
                <a:avLst/>
              </a:prstGeom>
              <a:blipFill>
                <a:blip r:embed="rId6"/>
                <a:stretch>
                  <a:fillRect l="-97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01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20A02E4-3BF4-F4AD-5B7E-0B3ADFB396A5}"/>
                  </a:ext>
                </a:extLst>
              </p:cNvPr>
              <p:cNvSpPr txBox="1"/>
              <p:nvPr/>
            </p:nvSpPr>
            <p:spPr>
              <a:xfrm>
                <a:off x="658258" y="991950"/>
                <a:ext cx="9267940" cy="111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按习惯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中的元素称为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向量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中的数称为数或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标量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称为线性空间的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基集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20A02E4-3BF4-F4AD-5B7E-0B3ADFB39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58" y="991950"/>
                <a:ext cx="9267940" cy="1113766"/>
              </a:xfrm>
              <a:prstGeom prst="rect">
                <a:avLst/>
              </a:prstGeom>
              <a:blipFill>
                <a:blip r:embed="rId2"/>
                <a:stretch>
                  <a:fillRect l="-958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590C1-AACC-BBC0-2466-AAD763A8B66C}"/>
                  </a:ext>
                </a:extLst>
              </p:cNvPr>
              <p:cNvSpPr txBox="1"/>
              <p:nvPr/>
            </p:nvSpPr>
            <p:spPr>
              <a:xfrm>
                <a:off x="658258" y="2295032"/>
                <a:ext cx="9267940" cy="1113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线性空间是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维向量空间的抽象和推广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为了几何直观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我们也把线性空间叫做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向量空间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en-US" sz="2400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590C1-AACC-BBC0-2466-AAD763A8B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58" y="2295032"/>
                <a:ext cx="9267940" cy="1113766"/>
              </a:xfrm>
              <a:prstGeom prst="rect">
                <a:avLst/>
              </a:prstGeom>
              <a:blipFill>
                <a:blip r:embed="rId3"/>
                <a:stretch>
                  <a:fillRect l="-958" r="-274" b="-1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648F341-59A9-F733-357E-A3230F6008E6}"/>
              </a:ext>
            </a:extLst>
          </p:cNvPr>
          <p:cNvSpPr txBox="1"/>
          <p:nvPr/>
        </p:nvSpPr>
        <p:spPr>
          <a:xfrm>
            <a:off x="658258" y="3598114"/>
            <a:ext cx="9135737" cy="111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但这里的向量不一定是有序数组</a:t>
            </a:r>
            <a:r>
              <a:rPr lang="en-US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而是广义的向量</a:t>
            </a:r>
            <a:r>
              <a:rPr lang="en-US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例如函数、矩阵等</a:t>
            </a:r>
            <a:r>
              <a:rPr lang="en-US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419FA78-FFB4-BDA9-FA15-DA52033BAE93}"/>
                  </a:ext>
                </a:extLst>
              </p:cNvPr>
              <p:cNvSpPr txBox="1"/>
              <p:nvPr/>
            </p:nvSpPr>
            <p:spPr>
              <a:xfrm>
                <a:off x="283685" y="1122581"/>
                <a:ext cx="6097836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例5.1.1(</a:t>
                </a:r>
                <a:r>
                  <a:rPr lang="zh-CN" altLang="en-US" sz="2400" b="1" dirty="0">
                    <a:solidFill>
                      <a:srgbClr val="0070C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err="1">
                    <a:solidFill>
                      <a:srgbClr val="0070C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维向量空间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). </a:t>
                </a:r>
                <a:endParaRPr lang="zh-CN" altLang="zh-CN" sz="2400" b="1" dirty="0">
                  <a:solidFill>
                    <a:srgbClr val="0070C0"/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419FA78-FFB4-BDA9-FA15-DA52033B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5" y="1122581"/>
                <a:ext cx="6097836" cy="573298"/>
              </a:xfrm>
              <a:prstGeom prst="rect">
                <a:avLst/>
              </a:prstGeom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794BF-6EFA-1518-D0DE-DF6ACBACB7C4}"/>
                  </a:ext>
                </a:extLst>
              </p:cNvPr>
              <p:cNvSpPr txBox="1"/>
              <p:nvPr/>
            </p:nvSpPr>
            <p:spPr>
              <a:xfrm>
                <a:off x="1087915" y="2046250"/>
                <a:ext cx="60978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元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实坐标向量空间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. 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794BF-6EFA-1518-D0DE-DF6ACBACB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5" y="2046250"/>
                <a:ext cx="6097836" cy="461665"/>
              </a:xfrm>
              <a:prstGeom prst="rect">
                <a:avLst/>
              </a:prstGeom>
              <a:blipFill>
                <a:blip r:embed="rId3"/>
                <a:stretch>
                  <a:fillRect l="-1247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388EFCB-1F95-AFBA-66F2-A05751E61D09}"/>
              </a:ext>
            </a:extLst>
          </p:cNvPr>
          <p:cNvSpPr txBox="1"/>
          <p:nvPr/>
        </p:nvSpPr>
        <p:spPr>
          <a:xfrm>
            <a:off x="1440455" y="2765953"/>
            <a:ext cx="738405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运算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: (1) </a:t>
            </a: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向量的加法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, (2) </a:t>
            </a: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数与向量的数量乘法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zh-CN" altLang="zh-CN" sz="2400" b="1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942AD4-0C54-02D5-CC39-8A5850BAB233}"/>
                  </a:ext>
                </a:extLst>
              </p:cNvPr>
              <p:cNvSpPr txBox="1"/>
              <p:nvPr/>
            </p:nvSpPr>
            <p:spPr>
              <a:xfrm>
                <a:off x="1440455" y="3641076"/>
                <a:ext cx="7031516" cy="468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i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, 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𝐢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942AD4-0C54-02D5-CC39-8A5850BA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55" y="3641076"/>
                <a:ext cx="7031516" cy="468718"/>
              </a:xfrm>
              <a:prstGeom prst="rect">
                <a:avLst/>
              </a:prstGeom>
              <a:blipFill>
                <a:blip r:embed="rId4"/>
                <a:stretch>
                  <a:fillRect l="-180" t="-13158" r="-2883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CE1A74-E194-BB98-29F6-3A2F49E58AA9}"/>
                  </a:ext>
                </a:extLst>
              </p:cNvPr>
              <p:cNvSpPr txBox="1"/>
              <p:nvPr/>
            </p:nvSpPr>
            <p:spPr>
              <a:xfrm>
                <a:off x="8471971" y="3664540"/>
                <a:ext cx="16883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𝐅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400" b="1" dirty="0">
                    <a:effectLst/>
                    <a:latin typeface="+mn-ea"/>
                  </a:rPr>
                  <a:t> 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CE1A74-E194-BB98-29F6-3A2F49E5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71" y="3664540"/>
                <a:ext cx="1688335" cy="461665"/>
              </a:xfrm>
              <a:prstGeom prst="rect">
                <a:avLst/>
              </a:prstGeom>
              <a:blipFill>
                <a:blip r:embed="rId5"/>
                <a:stretch>
                  <a:fillRect l="-746" t="-1351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B87A9B0-6DA9-29B3-7AD7-B8CEF0EF7CBB}"/>
                  </a:ext>
                </a:extLst>
              </p:cNvPr>
              <p:cNvSpPr txBox="1"/>
              <p:nvPr/>
            </p:nvSpPr>
            <p:spPr>
              <a:xfrm>
                <a:off x="1087915" y="4436819"/>
                <a:ext cx="63402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元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复坐标向量空间</a:t>
                </a:r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. 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B87A9B0-6DA9-29B3-7AD7-B8CEF0EF7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5" y="4436819"/>
                <a:ext cx="6340206" cy="461665"/>
              </a:xfrm>
              <a:prstGeom prst="rect">
                <a:avLst/>
              </a:prstGeom>
              <a:blipFill>
                <a:blip r:embed="rId6"/>
                <a:stretch>
                  <a:fillRect l="-1198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3298E2E-D64E-B647-9DEC-6281FD883C79}"/>
              </a:ext>
            </a:extLst>
          </p:cNvPr>
          <p:cNvSpPr txBox="1"/>
          <p:nvPr/>
        </p:nvSpPr>
        <p:spPr>
          <a:xfrm>
            <a:off x="1440455" y="5143738"/>
            <a:ext cx="756032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运算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: (1) </a:t>
            </a: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向量的加法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, (2) </a:t>
            </a:r>
            <a:r>
              <a:rPr lang="zh-CN" altLang="zh-CN" sz="2400" b="1" dirty="0">
                <a:effectLst/>
                <a:latin typeface="+mn-ea"/>
                <a:cs typeface="Times New Roman" panose="02020603050405020304" pitchFamily="18" charset="0"/>
              </a:rPr>
              <a:t>数与向量的数量乘法</a:t>
            </a:r>
            <a:r>
              <a:rPr lang="en-US" altLang="zh-CN" sz="2400" b="1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zh-CN" altLang="zh-CN" sz="2400" b="1" dirty="0"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B1A3B6-1411-7431-8E82-C75FC2F2DA1E}"/>
                  </a:ext>
                </a:extLst>
              </p:cNvPr>
              <p:cNvSpPr txBox="1"/>
              <p:nvPr/>
            </p:nvSpPr>
            <p:spPr>
              <a:xfrm>
                <a:off x="1440455" y="5934223"/>
                <a:ext cx="7031516" cy="468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𝐕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, </m:t>
                    </m:r>
                    <m:sSub>
                      <m:sSubPr>
                        <m:ctrlPr>
                          <a:rPr lang="zh-CN" altLang="zh-CN" sz="24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𝐢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  <m:r>
                      <a:rPr lang="en-US" altLang="zh-CN" sz="2400" b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, 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B1A3B6-1411-7431-8E82-C75FC2F2D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55" y="5934223"/>
                <a:ext cx="7031516" cy="468718"/>
              </a:xfrm>
              <a:prstGeom prst="rect">
                <a:avLst/>
              </a:prstGeom>
              <a:blipFill>
                <a:blip r:embed="rId7"/>
                <a:stretch>
                  <a:fillRect l="-180" t="-13158" r="-2162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6CB77CD-75DE-49BB-1567-02B6B05BBC56}"/>
                  </a:ext>
                </a:extLst>
              </p:cNvPr>
              <p:cNvSpPr txBox="1"/>
              <p:nvPr/>
            </p:nvSpPr>
            <p:spPr>
              <a:xfrm>
                <a:off x="8471971" y="5949063"/>
                <a:ext cx="13357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𝐅</m:t>
                    </m:r>
                    <m:r>
                      <a:rPr lang="en-US" altLang="zh-CN" sz="2400" b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sz="2400" b="1" dirty="0">
                    <a:effectLst/>
                    <a:latin typeface="+mn-ea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400" b="1" dirty="0">
                    <a:effectLst/>
                    <a:latin typeface="+mn-ea"/>
                  </a:rPr>
                  <a:t> 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6CB77CD-75DE-49BB-1567-02B6B05B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71" y="5949063"/>
                <a:ext cx="1335795" cy="461665"/>
              </a:xfrm>
              <a:prstGeom prst="rect">
                <a:avLst/>
              </a:prstGeom>
              <a:blipFill>
                <a:blip r:embed="rId8"/>
                <a:stretch>
                  <a:fillRect l="-943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7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A91D8D-ED14-6F3E-7928-2D207524A1BF}"/>
                  </a:ext>
                </a:extLst>
              </p:cNvPr>
              <p:cNvSpPr txBox="1"/>
              <p:nvPr/>
            </p:nvSpPr>
            <p:spPr>
              <a:xfrm>
                <a:off x="1553377" y="2301028"/>
                <a:ext cx="8978747" cy="582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, 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=1,2,⋯,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endParaRPr lang="zh-CN" altLang="zh-CN" sz="2400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A91D8D-ED14-6F3E-7928-2D207524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77" y="2301028"/>
                <a:ext cx="8978747" cy="582916"/>
              </a:xfrm>
              <a:prstGeom prst="rect">
                <a:avLst/>
              </a:prstGeom>
              <a:blipFill>
                <a:blip r:embed="rId2"/>
                <a:stretch>
                  <a:fillRect l="-989" r="-2684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446321-3244-001C-D125-8E3FC58DAD83}"/>
                  </a:ext>
                </a:extLst>
              </p:cNvPr>
              <p:cNvSpPr txBox="1"/>
              <p:nvPr/>
            </p:nvSpPr>
            <p:spPr>
              <a:xfrm>
                <a:off x="1553377" y="4226228"/>
                <a:ext cx="8262651" cy="582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, 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=1,2,⋯,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endParaRPr lang="zh-CN" altLang="zh-CN" sz="2400" dirty="0">
                  <a:solidFill>
                    <a:prstClr val="black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446321-3244-001C-D125-8E3FC58D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77" y="4226228"/>
                <a:ext cx="8262651" cy="582916"/>
              </a:xfrm>
              <a:prstGeom prst="rect">
                <a:avLst/>
              </a:prstGeom>
              <a:blipFill>
                <a:blip r:embed="rId3"/>
                <a:stretch>
                  <a:fillRect l="-1075" r="-614" b="-2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7F49B84-E096-B49E-CF07-B5065F303B62}"/>
                  </a:ext>
                </a:extLst>
              </p:cNvPr>
              <p:cNvSpPr txBox="1"/>
              <p:nvPr/>
            </p:nvSpPr>
            <p:spPr>
              <a:xfrm>
                <a:off x="1881130" y="3198167"/>
                <a:ext cx="29332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不是线性空间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7F49B84-E096-B49E-CF07-B5065F30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30" y="3198167"/>
                <a:ext cx="2933241" cy="461665"/>
              </a:xfrm>
              <a:prstGeom prst="rect">
                <a:avLst/>
              </a:prstGeom>
              <a:blipFill>
                <a:blip r:embed="rId4"/>
                <a:stretch>
                  <a:fillRect l="-3448" t="-19444" r="-819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033FAC5-A246-40F7-6919-B34962667B9C}"/>
              </a:ext>
            </a:extLst>
          </p:cNvPr>
          <p:cNvSpPr txBox="1"/>
          <p:nvPr/>
        </p:nvSpPr>
        <p:spPr>
          <a:xfrm>
            <a:off x="4814371" y="3190426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因为此时数量乘法不满足封闭性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956D68D-9AD8-EF41-E3C9-CCDCCD56F4D9}"/>
                  </a:ext>
                </a:extLst>
              </p:cNvPr>
              <p:cNvSpPr txBox="1"/>
              <p:nvPr/>
            </p:nvSpPr>
            <p:spPr>
              <a:xfrm>
                <a:off x="1881130" y="5152448"/>
                <a:ext cx="60978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此时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仍是一个线性空间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956D68D-9AD8-EF41-E3C9-CCDCCD56F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30" y="5152448"/>
                <a:ext cx="6097836" cy="461665"/>
              </a:xfrm>
              <a:prstGeom prst="rect">
                <a:avLst/>
              </a:prstGeom>
              <a:blipFill>
                <a:blip r:embed="rId5"/>
                <a:stretch>
                  <a:fillRect l="-1663" t="-1578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9083E11-F1BA-6DD3-2CFF-B2E171A60524}"/>
              </a:ext>
            </a:extLst>
          </p:cNvPr>
          <p:cNvSpPr txBox="1"/>
          <p:nvPr/>
        </p:nvSpPr>
        <p:spPr>
          <a:xfrm>
            <a:off x="991519" y="1575411"/>
            <a:ext cx="803425" cy="55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注意</a:t>
            </a:r>
          </a:p>
        </p:txBody>
      </p:sp>
    </p:spTree>
    <p:extLst>
      <p:ext uri="{BB962C8B-B14F-4D97-AF65-F5344CB8AC3E}">
        <p14:creationId xmlns:p14="http://schemas.microsoft.com/office/powerpoint/2010/main" val="3971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8A91E9-BCC6-C0EA-FC1F-CCCC8C7BCED4}"/>
                  </a:ext>
                </a:extLst>
              </p:cNvPr>
              <p:cNvSpPr txBox="1"/>
              <p:nvPr/>
            </p:nvSpPr>
            <p:spPr>
              <a:xfrm>
                <a:off x="517794" y="1329165"/>
                <a:ext cx="10510090" cy="4824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线性空间定义中所谓两种运算并没有给出具体运算规则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凡是满足定义中前</a:t>
                </a:r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条的一种运算规则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我们都可以叫它是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加法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6096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任何一种</a:t>
                </a:r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之间的运算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只要能满足定义中后</a:t>
                </a:r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条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我们就叫它是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数量乘法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”.</a:t>
                </a:r>
                <a:endParaRPr lang="zh-CN" altLang="zh-CN" sz="2400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对同样的基集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和数域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对它们规定不同的加法和数乘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若构成线性空间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则得到不同的线性空间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线性空间的零向量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也与该空间中向量加法和数量乘法的规定方法有关</a:t>
                </a:r>
                <a:r>
                  <a:rPr lang="en-US" altLang="zh-CN" sz="2400" dirty="0">
                    <a:effectLst/>
                    <a:latin typeface="SimSun" panose="02010600030101010101" pitchFamily="2" charset="-122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b="1" dirty="0">
                  <a:effectLst/>
                  <a:latin typeface="Kaiti SC" panose="02010600040101010101" pitchFamily="2" charset="-122"/>
                  <a:ea typeface="Kaiti SC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8A91E9-BCC6-C0EA-FC1F-CCCC8C7BC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4" y="1329165"/>
                <a:ext cx="10510090" cy="4824398"/>
              </a:xfrm>
              <a:prstGeom prst="rect">
                <a:avLst/>
              </a:prstGeom>
              <a:blipFill>
                <a:blip r:embed="rId2"/>
                <a:stretch>
                  <a:fillRect l="-928" r="-522" b="-1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2706433-9D05-B6A2-EDC8-0DEC4F4A179E}"/>
              </a:ext>
            </a:extLst>
          </p:cNvPr>
          <p:cNvSpPr txBox="1"/>
          <p:nvPr/>
        </p:nvSpPr>
        <p:spPr>
          <a:xfrm>
            <a:off x="517794" y="769396"/>
            <a:ext cx="958917" cy="55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70C0"/>
                </a:solidFill>
                <a:latin typeface="+mn-ea"/>
              </a:rPr>
              <a:t>注意</a:t>
            </a:r>
            <a:r>
              <a:rPr kumimoji="1" lang="en-US" altLang="zh-CN" sz="2400" b="1" dirty="0">
                <a:solidFill>
                  <a:srgbClr val="0070C0"/>
                </a:solidFill>
                <a:latin typeface="+mn-ea"/>
              </a:rPr>
              <a:t>:</a:t>
            </a:r>
            <a:endParaRPr kumimoji="1" lang="zh-CN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47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FC0F16-6C43-6D03-2117-29C227031BBF}"/>
                  </a:ext>
                </a:extLst>
              </p:cNvPr>
              <p:cNvSpPr txBox="1"/>
              <p:nvPr/>
            </p:nvSpPr>
            <p:spPr>
              <a:xfrm>
                <a:off x="1167787" y="2069843"/>
                <a:ext cx="9088917" cy="3806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也构成线性空间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过原点的一条直线或一个平面都是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而且它们关于向量加法和数乘分别构成一个一维和二维的线性空间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考虑一般的情形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线性空间的子集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关于原线性空间的加法和数乘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可否能构成一个线性空间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FC0F16-6C43-6D03-2117-29C22703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87" y="2069843"/>
                <a:ext cx="9088917" cy="3806170"/>
              </a:xfrm>
              <a:prstGeom prst="rect">
                <a:avLst/>
              </a:prstGeom>
              <a:blipFill>
                <a:blip r:embed="rId2"/>
                <a:stretch>
                  <a:fillRect l="-1117" r="-419"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BB242E3-A045-F302-3BB7-57B52EB981D0}"/>
              </a:ext>
            </a:extLst>
          </p:cNvPr>
          <p:cNvSpPr txBox="1"/>
          <p:nvPr/>
        </p:nvSpPr>
        <p:spPr>
          <a:xfrm>
            <a:off x="867579" y="1142867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5.1.3 </a:t>
            </a:r>
            <a:r>
              <a:rPr lang="zh-CN" altLang="zh-CN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线性子空间</a:t>
            </a:r>
          </a:p>
        </p:txBody>
      </p:sp>
    </p:spTree>
    <p:extLst>
      <p:ext uri="{BB962C8B-B14F-4D97-AF65-F5344CB8AC3E}">
        <p14:creationId xmlns:p14="http://schemas.microsoft.com/office/powerpoint/2010/main" val="308939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220A0A-42F2-EA95-4E61-E1E1490CA2B5}"/>
                  </a:ext>
                </a:extLst>
              </p:cNvPr>
              <p:cNvSpPr txBox="1"/>
              <p:nvPr/>
            </p:nvSpPr>
            <p:spPr>
              <a:xfrm>
                <a:off x="1142999" y="1542088"/>
                <a:ext cx="8772181" cy="1682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5. 1.2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数域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的一个非空子集合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线性子空间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简称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subspace) 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的两种运算也构成数域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220A0A-42F2-EA95-4E61-E1E1490C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1542088"/>
                <a:ext cx="8772181" cy="1682512"/>
              </a:xfrm>
              <a:prstGeom prst="rect">
                <a:avLst/>
              </a:prstGeom>
              <a:blipFill>
                <a:blip r:embed="rId2"/>
                <a:stretch>
                  <a:fillRect l="-1012" r="-434" b="-7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F9C5510-5FFE-0ADF-C128-6ECB0134147A}"/>
              </a:ext>
            </a:extLst>
          </p:cNvPr>
          <p:cNvSpPr txBox="1"/>
          <p:nvPr/>
        </p:nvSpPr>
        <p:spPr>
          <a:xfrm>
            <a:off x="1142999" y="3901803"/>
            <a:ext cx="8772181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因为线性空间的性质有时需要通过子空间的性质来刻画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所以子空间是个重要概念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86274" y="993075"/>
            <a:ext cx="598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100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§4.4 </a:t>
            </a:r>
            <a:r>
              <a:rPr lang="zh-CN" altLang="en-US" sz="4000" b="1" dirty="0">
                <a:solidFill>
                  <a:srgbClr val="0000FF"/>
                </a:solidFill>
                <a:latin typeface="+mj-ea"/>
                <a:ea typeface="+mj-ea"/>
              </a:rPr>
              <a:t>非齐次线性方程组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80290" y="2273917"/>
            <a:ext cx="688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4.4.1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非齐次线性方程组有解的条件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80289" y="3105290"/>
            <a:ext cx="688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4.4.2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非齐次线性方程组解的结构</a:t>
            </a:r>
          </a:p>
        </p:txBody>
      </p:sp>
    </p:spTree>
    <p:extLst>
      <p:ext uri="{BB962C8B-B14F-4D97-AF65-F5344CB8AC3E}">
        <p14:creationId xmlns:p14="http://schemas.microsoft.com/office/powerpoint/2010/main" val="319576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1A9A2C-3438-583D-CE9A-836CB1AB742D}"/>
                  </a:ext>
                </a:extLst>
              </p:cNvPr>
              <p:cNvSpPr txBox="1"/>
              <p:nvPr/>
            </p:nvSpPr>
            <p:spPr>
              <a:xfrm>
                <a:off x="823508" y="1292934"/>
                <a:ext cx="9212857" cy="2328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5.1.11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的解集合 </a:t>
                </a:r>
                <a:endParaRPr lang="en-US" altLang="zh-CN" sz="24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叫做齐次线性方程组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也称为矩阵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零空间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err="1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nullspace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核空间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(kernel),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ker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1A9A2C-3438-583D-CE9A-836CB1AB7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08" y="1292934"/>
                <a:ext cx="9212857" cy="2328843"/>
              </a:xfrm>
              <a:prstGeom prst="rect">
                <a:avLst/>
              </a:prstGeom>
              <a:blipFill>
                <a:blip r:embed="rId2"/>
                <a:stretch>
                  <a:fillRect l="-963" t="-2703" r="-550" b="-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D23B7EB-6319-C43F-777B-F4F6322E4DD4}"/>
              </a:ext>
            </a:extLst>
          </p:cNvPr>
          <p:cNvSpPr txBox="1"/>
          <p:nvPr/>
        </p:nvSpPr>
        <p:spPr>
          <a:xfrm>
            <a:off x="823508" y="3874757"/>
            <a:ext cx="8959467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特别当齐次线性方程组只有零解时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解空间只有唯一元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零元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只有零元的线性空间称为</a:t>
            </a:r>
            <a:r>
              <a:rPr lang="zh-CN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零子空间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1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3128817-BE29-0F9C-EB9E-8E4F4F4C8912}"/>
                  </a:ext>
                </a:extLst>
              </p:cNvPr>
              <p:cNvSpPr txBox="1"/>
              <p:nvPr/>
            </p:nvSpPr>
            <p:spPr>
              <a:xfrm>
                <a:off x="1021812" y="2354903"/>
                <a:ext cx="8959467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的解集合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3128817-BE29-0F9C-EB9E-8E4F4F4C8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2" y="2354903"/>
                <a:ext cx="8959467" cy="574516"/>
              </a:xfrm>
              <a:prstGeom prst="rect">
                <a:avLst/>
              </a:prstGeom>
              <a:blipFill>
                <a:blip r:embed="rId2"/>
                <a:stretch>
                  <a:fillRect r="-1841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7F41778-BF2E-75FC-8B96-A6FD60DAFA6E}"/>
                  </a:ext>
                </a:extLst>
              </p:cNvPr>
              <p:cNvSpPr txBox="1"/>
              <p:nvPr/>
            </p:nvSpPr>
            <p:spPr>
              <a:xfrm>
                <a:off x="1021813" y="3054529"/>
                <a:ext cx="8959467" cy="214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事实上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l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无解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是空集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不是线性空间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l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不是线性空间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7F41778-BF2E-75FC-8B96-A6FD60DAF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3" y="3054529"/>
                <a:ext cx="8959467" cy="2144177"/>
              </a:xfrm>
              <a:prstGeom prst="rect">
                <a:avLst/>
              </a:prstGeom>
              <a:blipFill>
                <a:blip r:embed="rId3"/>
                <a:stretch>
                  <a:fillRect l="-99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9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F6DE92-B78B-DFE6-D9B0-CBE78A54EC9A}"/>
                  </a:ext>
                </a:extLst>
              </p:cNvPr>
              <p:cNvSpPr txBox="1"/>
              <p:nvPr/>
            </p:nvSpPr>
            <p:spPr>
              <a:xfrm>
                <a:off x="1002535" y="2474330"/>
                <a:ext cx="8934680" cy="214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每个线性空间至少有两个子空间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零子空间和线性空间本身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这两个子空间叫做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平凡子空间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(trivial subspace),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其它的子空间叫做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非平凡子空间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F6DE92-B78B-DFE6-D9B0-CBE78A54E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35" y="2474330"/>
                <a:ext cx="8934680" cy="2144177"/>
              </a:xfrm>
              <a:prstGeom prst="rect">
                <a:avLst/>
              </a:prstGeom>
              <a:blipFill>
                <a:blip r:embed="rId2"/>
                <a:stretch>
                  <a:fillRect l="-851" b="-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555195D-4489-B86B-4237-BC6C1595288C}"/>
                  </a:ext>
                </a:extLst>
              </p:cNvPr>
              <p:cNvSpPr txBox="1"/>
              <p:nvPr/>
            </p:nvSpPr>
            <p:spPr>
              <a:xfrm>
                <a:off x="1145755" y="2183172"/>
                <a:ext cx="8438920" cy="214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由定义可知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endParaRPr lang="en-US" altLang="zh-CN" sz="24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的零元就是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的零元；</a:t>
                </a:r>
                <a:endParaRPr lang="en-US" altLang="zh-CN" sz="24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中元素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的负元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中元素时的负元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555195D-4489-B86B-4237-BC6C15952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55" y="2183172"/>
                <a:ext cx="8438920" cy="2144177"/>
              </a:xfrm>
              <a:prstGeom prst="rect">
                <a:avLst/>
              </a:prstGeom>
              <a:blipFill>
                <a:blip r:embed="rId2"/>
                <a:stretch>
                  <a:fillRect l="-1203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62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63FA739-DA4A-4714-B245-1B552974B321}"/>
                  </a:ext>
                </a:extLst>
              </p:cNvPr>
              <p:cNvSpPr txBox="1"/>
              <p:nvPr/>
            </p:nvSpPr>
            <p:spPr>
              <a:xfrm>
                <a:off x="815247" y="1109782"/>
                <a:ext cx="9132983" cy="2664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5.1.12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的子集合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={(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,0,0)∣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ℝ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},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={(1,0,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)∣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ℝ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},</m:t>
                          </m:r>
                        </m:e>
                      </m:mr>
                    </m:m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63FA739-DA4A-4714-B245-1B552974B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47" y="1109782"/>
                <a:ext cx="9132983" cy="2664832"/>
              </a:xfrm>
              <a:prstGeom prst="rect">
                <a:avLst/>
              </a:prstGeom>
              <a:blipFill>
                <a:blip r:embed="rId2"/>
                <a:stretch>
                  <a:fillRect l="-1111" b="-3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D467A33-FEB7-5BE8-C4C8-73050B7EB775}"/>
                  </a:ext>
                </a:extLst>
              </p:cNvPr>
              <p:cNvSpPr txBox="1"/>
              <p:nvPr/>
            </p:nvSpPr>
            <p:spPr>
              <a:xfrm>
                <a:off x="815248" y="4247555"/>
                <a:ext cx="9232135" cy="1691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轴上的全体向量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是过点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(1,0,0)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z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轴平行的直线上的全体向量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关于加法和数乘不封闭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D467A33-FEB7-5BE8-C4C8-73050B7E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48" y="4247555"/>
                <a:ext cx="9232135" cy="1691104"/>
              </a:xfrm>
              <a:prstGeom prst="rect">
                <a:avLst/>
              </a:prstGeom>
              <a:blipFill>
                <a:blip r:embed="rId3"/>
                <a:stretch>
                  <a:fillRect l="-962" b="-6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21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91CAE1-E32F-434B-0971-477CB7555142}"/>
                  </a:ext>
                </a:extLst>
              </p:cNvPr>
              <p:cNvSpPr txBox="1"/>
              <p:nvPr/>
            </p:nvSpPr>
            <p:spPr>
              <a:xfrm>
                <a:off x="459953" y="848218"/>
                <a:ext cx="11172942" cy="2513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5.1.3.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为数域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的一个非空子集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中一切向量的所有线性组合组成的集合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=1,2,⋯,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中包含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的最小的子空间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91CAE1-E32F-434B-0971-477CB755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53" y="848218"/>
                <a:ext cx="11172942" cy="2513509"/>
              </a:xfrm>
              <a:prstGeom prst="rect">
                <a:avLst/>
              </a:prstGeom>
              <a:blipFill>
                <a:blip r:embed="rId2"/>
                <a:stretch>
                  <a:fillRect l="-909" b="-5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5B5724-41C5-1402-F562-D1230B70EE36}"/>
                  </a:ext>
                </a:extLst>
              </p:cNvPr>
              <p:cNvSpPr txBox="1"/>
              <p:nvPr/>
            </p:nvSpPr>
            <p:spPr>
              <a:xfrm>
                <a:off x="420935" y="3361727"/>
                <a:ext cx="11350129" cy="3401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显然包含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𝛂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𝛃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使得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400" b="1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𝛂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𝛂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𝛂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𝛂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𝛃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𝛃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于是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)+(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𝛃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)∈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5B5724-41C5-1402-F562-D1230B70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5" y="3361727"/>
                <a:ext cx="11350129" cy="3401765"/>
              </a:xfrm>
              <a:prstGeom prst="rect">
                <a:avLst/>
              </a:prstGeom>
              <a:blipFill>
                <a:blip r:embed="rId3"/>
                <a:stretch>
                  <a:fillRect l="-895" r="-2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5BDC048-4896-FC8E-7691-63DC4A355A56}"/>
                  </a:ext>
                </a:extLst>
              </p:cNvPr>
              <p:cNvSpPr txBox="1"/>
              <p:nvPr/>
            </p:nvSpPr>
            <p:spPr>
              <a:xfrm>
                <a:off x="649996" y="916343"/>
                <a:ext cx="9254168" cy="2037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又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有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所以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5BDC048-4896-FC8E-7691-63DC4A355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6" y="916343"/>
                <a:ext cx="9254168" cy="2037353"/>
              </a:xfrm>
              <a:prstGeom prst="rect">
                <a:avLst/>
              </a:prstGeom>
              <a:blipFill>
                <a:blip r:embed="rId2"/>
                <a:stretch>
                  <a:fillRect l="-1097" b="-5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2C21D5-C4E4-9455-8065-4E9775BBE598}"/>
                  </a:ext>
                </a:extLst>
              </p:cNvPr>
              <p:cNvSpPr txBox="1"/>
              <p:nvPr/>
            </p:nvSpPr>
            <p:spPr>
              <a:xfrm>
                <a:off x="649995" y="2988972"/>
                <a:ext cx="9727893" cy="281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中包含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的任一子空间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∀ 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所以必有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𝛂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中包含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的最小的子空间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2C21D5-C4E4-9455-8065-4E9775BB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5" y="2988972"/>
                <a:ext cx="9727893" cy="2813591"/>
              </a:xfrm>
              <a:prstGeom prst="rect">
                <a:avLst/>
              </a:prstGeom>
              <a:blipFill>
                <a:blip r:embed="rId3"/>
                <a:stretch>
                  <a:fillRect l="-1044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9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E30B76-77C2-D3CC-37BD-479E88B92ABF}"/>
                  </a:ext>
                </a:extLst>
              </p:cNvPr>
              <p:cNvSpPr txBox="1"/>
              <p:nvPr/>
            </p:nvSpPr>
            <p:spPr>
              <a:xfrm>
                <a:off x="363555" y="1035841"/>
                <a:ext cx="11182122" cy="1682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5. 1.3.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为数域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的一个非空子集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中一切向量的所有线性组合组成的集合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=1,2,⋯,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生成的子空间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E30B76-77C2-D3CC-37BD-479E88B92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5" y="1035841"/>
                <a:ext cx="11182122" cy="1682512"/>
              </a:xfrm>
              <a:prstGeom prst="rect">
                <a:avLst/>
              </a:prstGeom>
              <a:blipFill>
                <a:blip r:embed="rId2"/>
                <a:stretch>
                  <a:fillRect l="-794" b="-6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6EAE71-3AC0-40FA-D5F1-33F9A53F9F99}"/>
                  </a:ext>
                </a:extLst>
              </p:cNvPr>
              <p:cNvSpPr txBox="1"/>
              <p:nvPr/>
            </p:nvSpPr>
            <p:spPr>
              <a:xfrm>
                <a:off x="363555" y="2966919"/>
                <a:ext cx="11027885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为有限子集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是由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生成的子空间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也记为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span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6EAE71-3AC0-40FA-D5F1-33F9A53F9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5" y="2966919"/>
                <a:ext cx="11027885" cy="3600986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8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3B7071-E56A-F95E-B885-F60DCB73037C}"/>
                  </a:ext>
                </a:extLst>
              </p:cNvPr>
              <p:cNvSpPr txBox="1"/>
              <p:nvPr/>
            </p:nvSpPr>
            <p:spPr>
              <a:xfrm>
                <a:off x="760164" y="1306116"/>
                <a:ext cx="10311788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u"/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𝐀𝐱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的解空间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就是由它的基础解系生成的子空间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3B7071-E56A-F95E-B885-F60DCB730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" y="1306116"/>
                <a:ext cx="10311788" cy="1128514"/>
              </a:xfrm>
              <a:prstGeom prst="rect">
                <a:avLst/>
              </a:prstGeom>
              <a:blipFill>
                <a:blip r:embed="rId2"/>
                <a:stretch>
                  <a:fillRect l="-862" b="-1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F3AD56-AE74-F135-C7EB-8C5EC20FD855}"/>
                  </a:ext>
                </a:extLst>
              </p:cNvPr>
              <p:cNvSpPr txBox="1"/>
              <p:nvPr/>
            </p:nvSpPr>
            <p:spPr>
              <a:xfrm>
                <a:off x="760164" y="2644557"/>
                <a:ext cx="9937214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u"/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的向量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span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是一条直线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且通过原点和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F3AD56-AE74-F135-C7EB-8C5EC20F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" y="2644557"/>
                <a:ext cx="9937214" cy="574516"/>
              </a:xfrm>
              <a:prstGeom prst="rect">
                <a:avLst/>
              </a:prstGeom>
              <a:blipFill>
                <a:blip r:embed="rId3"/>
                <a:stretch>
                  <a:fillRect l="-894" r="-383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8F358B-BB22-C144-9438-B3571E93E86E}"/>
                  </a:ext>
                </a:extLst>
              </p:cNvPr>
              <p:cNvSpPr txBox="1"/>
              <p:nvPr/>
            </p:nvSpPr>
            <p:spPr>
              <a:xfrm>
                <a:off x="760164" y="3638928"/>
                <a:ext cx="10311788" cy="1137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u"/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span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中的两个非零向量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且不共线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span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是一个平面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且通过原点和向量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8F358B-BB22-C144-9438-B3571E93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" y="3638928"/>
                <a:ext cx="10311788" cy="1137106"/>
              </a:xfrm>
              <a:prstGeom prst="rect">
                <a:avLst/>
              </a:prstGeom>
              <a:blipFill>
                <a:blip r:embed="rId4"/>
                <a:stretch>
                  <a:fillRect l="-86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C04F96-1FA5-59A8-A52C-A59020FB7FDE}"/>
                  </a:ext>
                </a:extLst>
              </p:cNvPr>
              <p:cNvSpPr txBox="1"/>
              <p:nvPr/>
            </p:nvSpPr>
            <p:spPr>
              <a:xfrm>
                <a:off x="330505" y="1179060"/>
                <a:ext cx="11530990" cy="1682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5. 1.13.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试证：在线性空间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=(1,2,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1,3)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=(2,4,1,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=(3,6,3,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7)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生成的子空间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与由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=(1,2,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4,11)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=(2,4,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5,14)</m:t>
                    </m:r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生成 的子空间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C04F96-1FA5-59A8-A52C-A59020FB7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5" y="1179060"/>
                <a:ext cx="11530990" cy="1682512"/>
              </a:xfrm>
              <a:prstGeom prst="rect">
                <a:avLst/>
              </a:prstGeom>
              <a:blipFill>
                <a:blip r:embed="rId2"/>
                <a:stretch>
                  <a:fillRect l="-769"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8623469-7D11-09E5-94A1-2DB93FF2F9C7}"/>
                  </a:ext>
                </a:extLst>
              </p:cNvPr>
              <p:cNvSpPr txBox="1"/>
              <p:nvPr/>
            </p:nvSpPr>
            <p:spPr>
              <a:xfrm>
                <a:off x="365390" y="3107440"/>
                <a:ext cx="11530990" cy="1959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只需证明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的线性组合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的线性组合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:endParaRPr lang="en-US" altLang="zh-CN" sz="24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8623469-7D11-09E5-94A1-2DB93FF2F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0" y="3107440"/>
                <a:ext cx="11530990" cy="1959511"/>
              </a:xfrm>
              <a:prstGeom prst="rect">
                <a:avLst/>
              </a:prstGeom>
              <a:blipFill>
                <a:blip r:embed="rId3"/>
                <a:stretch>
                  <a:fillRect l="-77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96D75D-9044-D3CB-C2DB-FEB4463C480E}"/>
                  </a:ext>
                </a:extLst>
              </p:cNvPr>
              <p:cNvSpPr txBox="1"/>
              <p:nvPr/>
            </p:nvSpPr>
            <p:spPr>
              <a:xfrm>
                <a:off x="991516" y="5222063"/>
                <a:ext cx="9110951" cy="57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另一种方法是证明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由同一组向量所生成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这种方法更简便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96D75D-9044-D3CB-C2DB-FEB4463C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16" y="5222063"/>
                <a:ext cx="9110951" cy="574516"/>
              </a:xfrm>
              <a:prstGeom prst="rect">
                <a:avLst/>
              </a:prstGeom>
              <a:blipFill>
                <a:blip r:embed="rId4"/>
                <a:stretch>
                  <a:fillRect l="-1114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18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1491" y="973197"/>
            <a:ext cx="598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§4.4 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非齐次线性方程组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6083" y="1657690"/>
            <a:ext cx="51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4.4.1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非齐次线性方程组有解的条件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974471" y="4313478"/>
          <a:ext cx="989920" cy="336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880" imgH="203040" progId="Equation.DSMT4">
                  <p:embed/>
                </p:oleObj>
              </mc:Choice>
              <mc:Fallback>
                <p:oleObj name="Equation" r:id="rId2" imgW="596880" imgH="20304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4471" y="4313478"/>
                        <a:ext cx="989920" cy="336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1367026" y="4272046"/>
            <a:ext cx="6484749" cy="407904"/>
            <a:chOff x="1367026" y="4272046"/>
            <a:chExt cx="6484749" cy="407904"/>
          </a:xfrm>
        </p:grpSpPr>
        <p:sp>
          <p:nvSpPr>
            <p:cNvPr id="19" name="文本框 18"/>
            <p:cNvSpPr txBox="1"/>
            <p:nvPr/>
          </p:nvSpPr>
          <p:spPr>
            <a:xfrm>
              <a:off x="1367026" y="4272046"/>
              <a:ext cx="4110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</a:rPr>
                <a:t>                                        </a:t>
              </a:r>
              <a:r>
                <a:rPr lang="zh-CN" altLang="en-US" sz="2000" b="1" dirty="0"/>
                <a:t>的向量表示为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                </a:t>
              </a:r>
            </a:p>
          </p:txBody>
        </p:sp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3017178" y="4307440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800" imgH="177480" progId="Equation.DSMT4">
                    <p:embed/>
                  </p:oleObj>
                </mc:Choice>
                <mc:Fallback>
                  <p:oleObj name="Equation" r:id="rId4" imgW="469800" imgH="177480" progId="Equation.DSMT4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7178" y="4307440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5353050" y="4284663"/>
            <a:ext cx="2498725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38000" imgH="228600" progId="Equation.DSMT4">
                    <p:embed/>
                  </p:oleObj>
                </mc:Choice>
                <mc:Fallback>
                  <p:oleObj name="Equation" r:id="rId6" imgW="1638000" imgH="22860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3050" y="4284663"/>
                          <a:ext cx="2498725" cy="3952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组合 62"/>
          <p:cNvGrpSpPr/>
          <p:nvPr/>
        </p:nvGrpSpPr>
        <p:grpSpPr>
          <a:xfrm>
            <a:off x="7922777" y="4272046"/>
            <a:ext cx="2608548" cy="400110"/>
            <a:chOff x="7922777" y="4272046"/>
            <a:chExt cx="2608548" cy="400110"/>
          </a:xfrm>
        </p:grpSpPr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922777" y="4318349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69800" imgH="177480" progId="Equation.DSMT4">
                    <p:embed/>
                  </p:oleObj>
                </mc:Choice>
                <mc:Fallback>
                  <p:oleObj name="Equation" r:id="rId8" imgW="469800" imgH="177480" progId="Equation.DSMT4">
                    <p:embed/>
                    <p:pic>
                      <p:nvPicPr>
                        <p:cNvPr id="27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2777" y="4318349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8540449" y="4272046"/>
              <a:ext cx="1990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有解，即</a:t>
              </a:r>
            </a:p>
          </p:txBody>
        </p:sp>
      </p:grp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933575" y="5311775"/>
          <a:ext cx="10112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09480" imgH="203040" progId="Equation.DSMT4">
                  <p:embed/>
                </p:oleObj>
              </mc:Choice>
              <mc:Fallback>
                <p:oleObj name="Equation" r:id="rId10" imgW="609480" imgH="203040" progId="Equation.DSMT4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33575" y="5311775"/>
                        <a:ext cx="1011238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1342234" y="2331828"/>
            <a:ext cx="8593327" cy="481863"/>
            <a:chOff x="1342234" y="2331828"/>
            <a:chExt cx="8593327" cy="481863"/>
          </a:xfrm>
        </p:grpSpPr>
        <p:sp>
          <p:nvSpPr>
            <p:cNvPr id="4" name="矩形 3"/>
            <p:cNvSpPr/>
            <p:nvPr/>
          </p:nvSpPr>
          <p:spPr>
            <a:xfrm>
              <a:off x="1342234" y="2331828"/>
              <a:ext cx="8593327" cy="481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solidFill>
                    <a:schemeClr val="accent1"/>
                  </a:solidFill>
                  <a:latin typeface="+mn-ea"/>
                  <a:cs typeface="Times New Roman" panose="02020603050405020304" pitchFamily="18" charset="0"/>
                </a:rPr>
                <a:t>定理</a:t>
              </a:r>
              <a:r>
                <a:rPr lang="en-US" altLang="zh-CN" sz="2000" b="1" kern="100" dirty="0">
                  <a:solidFill>
                    <a:schemeClr val="accent1"/>
                  </a:solidFill>
                  <a:latin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对  元非齐次线性方程组      ，下列命题等价：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       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 </a:t>
              </a:r>
              <a:endParaRPr lang="zh-CN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4975997" y="2481949"/>
            <a:ext cx="735055" cy="299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69800" imgH="177480" progId="Equation.DSMT4">
                    <p:embed/>
                  </p:oleObj>
                </mc:Choice>
                <mc:Fallback>
                  <p:oleObj name="Equation" r:id="rId12" imgW="469800" imgH="17748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5997" y="2481949"/>
                          <a:ext cx="735055" cy="2998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2438398" y="2514815"/>
            <a:ext cx="26035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26720" imgH="139680" progId="Equation.DSMT4">
                    <p:embed/>
                  </p:oleObj>
                </mc:Choice>
                <mc:Fallback>
                  <p:oleObj name="Equation" r:id="rId14" imgW="126720" imgH="139680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398" y="2514815"/>
                          <a:ext cx="260350" cy="2794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组合 63"/>
          <p:cNvGrpSpPr/>
          <p:nvPr/>
        </p:nvGrpSpPr>
        <p:grpSpPr>
          <a:xfrm>
            <a:off x="1416839" y="4798787"/>
            <a:ext cx="8815732" cy="400110"/>
            <a:chOff x="1416839" y="4798787"/>
            <a:chExt cx="8815732" cy="400110"/>
          </a:xfrm>
        </p:grpSpPr>
        <p:sp>
          <p:nvSpPr>
            <p:cNvPr id="30" name="文本框 29"/>
            <p:cNvSpPr txBox="1"/>
            <p:nvPr/>
          </p:nvSpPr>
          <p:spPr>
            <a:xfrm>
              <a:off x="1416839" y="4798787"/>
              <a:ext cx="8815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    可由                     线性表示</a:t>
              </a:r>
              <a:r>
                <a:rPr lang="en-US" altLang="zh-CN" sz="2000" b="1" dirty="0"/>
                <a:t>.</a:t>
              </a:r>
              <a:endParaRPr lang="zh-CN" altLang="en-US" sz="2000" b="1" dirty="0"/>
            </a:p>
          </p:txBody>
        </p:sp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2326647" y="4823500"/>
            <a:ext cx="1086093" cy="362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00100" imgH="228600" progId="Equation.DSMT4">
                    <p:embed/>
                  </p:oleObj>
                </mc:Choice>
                <mc:Fallback>
                  <p:oleObj name="Equation" r:id="rId16" imgW="800100" imgH="228600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6647" y="4823500"/>
                          <a:ext cx="1086093" cy="36203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/>
            <p:cNvGraphicFramePr>
              <a:graphicFrameLocks noChangeAspect="1"/>
            </p:cNvGraphicFramePr>
            <p:nvPr/>
          </p:nvGraphicFramePr>
          <p:xfrm>
            <a:off x="1495469" y="4821905"/>
            <a:ext cx="206517" cy="304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26725" imgH="177415" progId="Equation.DSMT4">
                    <p:embed/>
                  </p:oleObj>
                </mc:Choice>
                <mc:Fallback>
                  <p:oleObj name="Equation" r:id="rId18" imgW="126725" imgH="177415" progId="Equation.DSMT4">
                    <p:embed/>
                    <p:pic>
                      <p:nvPicPr>
                        <p:cNvPr id="43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469" y="4821905"/>
                          <a:ext cx="206517" cy="3048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组合 64"/>
          <p:cNvGrpSpPr/>
          <p:nvPr/>
        </p:nvGrpSpPr>
        <p:grpSpPr>
          <a:xfrm>
            <a:off x="2916097" y="5258624"/>
            <a:ext cx="2273612" cy="400110"/>
            <a:chOff x="2916097" y="5258624"/>
            <a:chExt cx="2273612" cy="400110"/>
          </a:xfrm>
        </p:grpSpPr>
        <p:sp>
          <p:nvSpPr>
            <p:cNvPr id="35" name="文本框 34"/>
            <p:cNvSpPr txBox="1"/>
            <p:nvPr/>
          </p:nvSpPr>
          <p:spPr>
            <a:xfrm>
              <a:off x="2916097" y="5258624"/>
              <a:ext cx="726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因为</a:t>
              </a:r>
            </a:p>
          </p:txBody>
        </p:sp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3562351" y="5303839"/>
            <a:ext cx="1627358" cy="3278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952200" imgH="203040" progId="Equation.DSMT4">
                    <p:embed/>
                  </p:oleObj>
                </mc:Choice>
                <mc:Fallback>
                  <p:oleObj name="Equation" r:id="rId20" imgW="952200" imgH="203040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2351" y="5303839"/>
                          <a:ext cx="1627358" cy="32787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矩形 45"/>
          <p:cNvSpPr/>
          <p:nvPr/>
        </p:nvSpPr>
        <p:spPr>
          <a:xfrm>
            <a:off x="5146993" y="5183436"/>
            <a:ext cx="442750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又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542082" y="5289522"/>
            <a:ext cx="3074034" cy="372018"/>
            <a:chOff x="5542082" y="5289522"/>
            <a:chExt cx="3074034" cy="372018"/>
          </a:xfrm>
        </p:grpSpPr>
        <p:graphicFrame>
          <p:nvGraphicFramePr>
            <p:cNvPr id="47" name="对象 46"/>
            <p:cNvGraphicFramePr>
              <a:graphicFrameLocks noChangeAspect="1"/>
            </p:cNvGraphicFramePr>
            <p:nvPr/>
          </p:nvGraphicFramePr>
          <p:xfrm>
            <a:off x="5542082" y="5324445"/>
            <a:ext cx="206517" cy="304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26725" imgH="177415" progId="Equation.DSMT4">
                    <p:embed/>
                  </p:oleObj>
                </mc:Choice>
                <mc:Fallback>
                  <p:oleObj name="Equation" r:id="rId18" imgW="126725" imgH="177415" progId="Equation.DSMT4">
                    <p:embed/>
                    <p:pic>
                      <p:nvPicPr>
                        <p:cNvPr id="47" name="对象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2082" y="5324445"/>
                          <a:ext cx="206517" cy="3048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矩形 47"/>
            <p:cNvSpPr/>
            <p:nvPr/>
          </p:nvSpPr>
          <p:spPr>
            <a:xfrm>
              <a:off x="5645340" y="5292208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可由</a:t>
              </a:r>
              <a:endParaRPr lang="zh-CN" altLang="en-US" dirty="0"/>
            </a:p>
          </p:txBody>
        </p:sp>
        <p:graphicFrame>
          <p:nvGraphicFramePr>
            <p:cNvPr id="49" name="对象 48"/>
            <p:cNvGraphicFramePr>
              <a:graphicFrameLocks noChangeAspect="1"/>
            </p:cNvGraphicFramePr>
            <p:nvPr/>
          </p:nvGraphicFramePr>
          <p:xfrm>
            <a:off x="6211173" y="5289522"/>
            <a:ext cx="1086093" cy="362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00100" imgH="228600" progId="Equation.DSMT4">
                    <p:embed/>
                  </p:oleObj>
                </mc:Choice>
                <mc:Fallback>
                  <p:oleObj name="Equation" r:id="rId16" imgW="800100" imgH="228600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1173" y="5289522"/>
                          <a:ext cx="1086093" cy="36203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矩形 49"/>
            <p:cNvSpPr/>
            <p:nvPr/>
          </p:nvSpPr>
          <p:spPr>
            <a:xfrm>
              <a:off x="7216374" y="5290716"/>
              <a:ext cx="13997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 线性表示，</a:t>
              </a:r>
              <a:endParaRPr lang="zh-CN" altLang="en-US" dirty="0"/>
            </a:p>
          </p:txBody>
        </p:sp>
      </p:grpSp>
      <p:sp>
        <p:nvSpPr>
          <p:cNvPr id="51" name="矩形 50"/>
          <p:cNvSpPr/>
          <p:nvPr/>
        </p:nvSpPr>
        <p:spPr>
          <a:xfrm>
            <a:off x="2670893" y="5698562"/>
            <a:ext cx="2250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  线性相关，所以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1495470" y="5737581"/>
          <a:ext cx="1471962" cy="391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952087" imgH="228501" progId="Equation.DSMT4">
                  <p:embed/>
                </p:oleObj>
              </mc:Choice>
              <mc:Fallback>
                <p:oleObj name="Equation" r:id="rId22" imgW="952087" imgH="228501" progId="Equation.DSMT4">
                  <p:embed/>
                  <p:pic>
                    <p:nvPicPr>
                      <p:cNvPr id="53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70" y="5737581"/>
                        <a:ext cx="1471962" cy="3918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矩形 53"/>
          <p:cNvSpPr/>
          <p:nvPr/>
        </p:nvSpPr>
        <p:spPr>
          <a:xfrm>
            <a:off x="8059201" y="5181680"/>
            <a:ext cx="14766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  即向量组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4851400" y="5849938"/>
          <a:ext cx="15875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52200" imgH="203040" progId="Equation.DSMT4">
                  <p:embed/>
                </p:oleObj>
              </mc:Choice>
              <mc:Fallback>
                <p:oleObj name="Equation" r:id="rId24" imgW="952200" imgH="203040" progId="Equation.DSMT4">
                  <p:embed/>
                  <p:pic>
                    <p:nvPicPr>
                      <p:cNvPr id="56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5849938"/>
                        <a:ext cx="1587500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矩形 56"/>
          <p:cNvSpPr/>
          <p:nvPr/>
        </p:nvSpPr>
        <p:spPr>
          <a:xfrm>
            <a:off x="6420787" y="5689619"/>
            <a:ext cx="12170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综合所得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7555956" y="5821365"/>
          <a:ext cx="1731736" cy="34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52200" imgH="203040" progId="Equation.DSMT4">
                  <p:embed/>
                </p:oleObj>
              </mc:Choice>
              <mc:Fallback>
                <p:oleObj name="Equation" r:id="rId26" imgW="952200" imgH="203040" progId="Equation.DSMT4">
                  <p:embed/>
                  <p:pic>
                    <p:nvPicPr>
                      <p:cNvPr id="58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956" y="5821365"/>
                        <a:ext cx="1731736" cy="3483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2118265" y="3792895"/>
            <a:ext cx="7426330" cy="421946"/>
            <a:chOff x="2109557" y="3801000"/>
            <a:chExt cx="7426330" cy="421946"/>
          </a:xfrm>
        </p:grpSpPr>
        <p:sp>
          <p:nvSpPr>
            <p:cNvPr id="38" name="文本框 37"/>
            <p:cNvSpPr txBox="1"/>
            <p:nvPr/>
          </p:nvSpPr>
          <p:spPr>
            <a:xfrm>
              <a:off x="2605747" y="3822836"/>
              <a:ext cx="5338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增广矩阵             的秩等于系数矩阵     的秩，即</a:t>
              </a:r>
            </a:p>
          </p:txBody>
        </p:sp>
        <p:graphicFrame>
          <p:nvGraphicFramePr>
            <p:cNvPr id="39" name="对象 38"/>
            <p:cNvGraphicFramePr>
              <a:graphicFrameLocks noChangeAspect="1"/>
            </p:cNvGraphicFramePr>
            <p:nvPr/>
          </p:nvGraphicFramePr>
          <p:xfrm>
            <a:off x="3721730" y="3849069"/>
            <a:ext cx="760173" cy="357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406048" imgH="203024" progId="Equation.DSMT4">
                    <p:embed/>
                  </p:oleObj>
                </mc:Choice>
                <mc:Fallback>
                  <p:oleObj name="Equation" r:id="rId28" imgW="406048" imgH="203024" progId="Equation.DSMT4">
                    <p:embed/>
                    <p:pic>
                      <p:nvPicPr>
                        <p:cNvPr id="39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1730" y="3849069"/>
                          <a:ext cx="760173" cy="35705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>
              <a:graphicFrameLocks noChangeAspect="1"/>
            </p:cNvGraphicFramePr>
            <p:nvPr/>
          </p:nvGraphicFramePr>
          <p:xfrm>
            <a:off x="6508726" y="3856425"/>
            <a:ext cx="220238" cy="296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164885" imgH="164885" progId="Equation.DSMT4">
                    <p:embed/>
                  </p:oleObj>
                </mc:Choice>
                <mc:Fallback>
                  <p:oleObj name="Equation" r:id="rId30" imgW="164885" imgH="164885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8726" y="3856425"/>
                          <a:ext cx="220238" cy="29684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/>
            <p:cNvGraphicFramePr>
              <a:graphicFrameLocks noChangeAspect="1"/>
            </p:cNvGraphicFramePr>
            <p:nvPr/>
          </p:nvGraphicFramePr>
          <p:xfrm>
            <a:off x="7804151" y="3849689"/>
            <a:ext cx="1731736" cy="348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952200" imgH="203040" progId="Equation.DSMT4">
                    <p:embed/>
                  </p:oleObj>
                </mc:Choice>
                <mc:Fallback>
                  <p:oleObj name="Equation" r:id="rId32" imgW="952200" imgH="203040" progId="Equation.DSMT4">
                    <p:embed/>
                    <p:pic>
                      <p:nvPicPr>
                        <p:cNvPr id="42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04151" y="3849689"/>
                          <a:ext cx="1731736" cy="34837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/>
            <p:cNvSpPr/>
            <p:nvPr/>
          </p:nvSpPr>
          <p:spPr>
            <a:xfrm>
              <a:off x="2109557" y="3801000"/>
              <a:ext cx="5741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(3)</a:t>
              </a:r>
              <a:endParaRPr lang="zh-CN" altLang="en-US" sz="2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42233" y="3240735"/>
            <a:ext cx="8593327" cy="553998"/>
            <a:chOff x="1342233" y="3240735"/>
            <a:chExt cx="8593327" cy="553998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3422358" y="3357490"/>
            <a:ext cx="220238" cy="296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164885" imgH="164885" progId="Equation.DSMT4">
                    <p:embed/>
                  </p:oleObj>
                </mc:Choice>
                <mc:Fallback>
                  <p:oleObj name="Equation" r:id="rId30" imgW="164885" imgH="164885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2358" y="3357490"/>
                          <a:ext cx="220238" cy="29684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4805115" y="3353661"/>
            <a:ext cx="1076817" cy="358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00100" imgH="228600" progId="Equation.DSMT4">
                    <p:embed/>
                  </p:oleObj>
                </mc:Choice>
                <mc:Fallback>
                  <p:oleObj name="Equation" r:id="rId16" imgW="800100" imgH="228600" progId="Equation.DSMT4">
                    <p:embed/>
                    <p:pic>
                      <p:nvPicPr>
                        <p:cNvPr id="16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5115" y="3353661"/>
                          <a:ext cx="1076817" cy="35893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2670893" y="3361405"/>
            <a:ext cx="206517" cy="304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26725" imgH="177415" progId="Equation.DSMT4">
                    <p:embed/>
                  </p:oleObj>
                </mc:Choice>
                <mc:Fallback>
                  <p:oleObj name="Equation" r:id="rId18" imgW="126725" imgH="177415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0893" y="3361405"/>
                          <a:ext cx="206517" cy="3048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矩形 59"/>
            <p:cNvSpPr/>
            <p:nvPr/>
          </p:nvSpPr>
          <p:spPr>
            <a:xfrm>
              <a:off x="1342233" y="3240735"/>
              <a:ext cx="859332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     (2) 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可由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 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的列向量         线性表示；</a:t>
              </a:r>
              <a:endParaRPr lang="en-US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42234" y="2799984"/>
            <a:ext cx="8593327" cy="481863"/>
            <a:chOff x="1342234" y="2799984"/>
            <a:chExt cx="8593327" cy="481863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2664902" y="2956205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469800" imgH="177480" progId="Equation.DSMT4">
                    <p:embed/>
                  </p:oleObj>
                </mc:Choice>
                <mc:Fallback>
                  <p:oleObj name="Equation" r:id="rId34" imgW="469800" imgH="17748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4902" y="2956205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矩形 60"/>
            <p:cNvSpPr/>
            <p:nvPr/>
          </p:nvSpPr>
          <p:spPr>
            <a:xfrm>
              <a:off x="1342234" y="2799984"/>
              <a:ext cx="8593327" cy="481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     (1)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     有解；</a:t>
              </a:r>
              <a:endParaRPr lang="en-US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342233" y="4281920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20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6" grpId="0"/>
      <p:bldP spid="51" grpId="0"/>
      <p:bldP spid="54" grpId="0"/>
      <p:bldP spid="57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4C8C9C-0D55-8863-DE4A-20CBCEEAAAA5}"/>
                  </a:ext>
                </a:extLst>
              </p:cNvPr>
              <p:cNvSpPr txBox="1"/>
              <p:nvPr/>
            </p:nvSpPr>
            <p:spPr>
              <a:xfrm>
                <a:off x="823510" y="2760570"/>
                <a:ext cx="10230999" cy="2516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14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8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4C8C9C-0D55-8863-DE4A-20CBCEEA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10" y="2760570"/>
                <a:ext cx="10230999" cy="2516010"/>
              </a:xfrm>
              <a:prstGeom prst="rect">
                <a:avLst/>
              </a:prstGeom>
              <a:blipFill>
                <a:blip r:embed="rId2"/>
                <a:stretch>
                  <a:fillRect b="-2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9B2EFC7-E531-C8B0-2700-E1126A4AE963}"/>
              </a:ext>
            </a:extLst>
          </p:cNvPr>
          <p:cNvSpPr txBox="1"/>
          <p:nvPr/>
        </p:nvSpPr>
        <p:spPr>
          <a:xfrm>
            <a:off x="504022" y="1006904"/>
            <a:ext cx="6097836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事实上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1AA1C50-B00C-EC55-34E9-3B22BFED1D23}"/>
                  </a:ext>
                </a:extLst>
              </p:cNvPr>
              <p:cNvSpPr txBox="1"/>
              <p:nvPr/>
            </p:nvSpPr>
            <p:spPr>
              <a:xfrm>
                <a:off x="1286220" y="1581420"/>
                <a:ext cx="6097836" cy="1939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16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8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1AA1C50-B00C-EC55-34E9-3B22BFED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20" y="1581420"/>
                <a:ext cx="6097836" cy="1939185"/>
              </a:xfrm>
              <a:prstGeom prst="rect">
                <a:avLst/>
              </a:prstGeom>
              <a:blipFill>
                <a:blip r:embed="rId3"/>
                <a:stretch>
                  <a:fillRect r="-49064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F0BC25-1F3C-4F45-DF0C-EA401E78A724}"/>
                  </a:ext>
                </a:extLst>
              </p:cNvPr>
              <p:cNvSpPr txBox="1"/>
              <p:nvPr/>
            </p:nvSpPr>
            <p:spPr>
              <a:xfrm>
                <a:off x="966729" y="5303948"/>
                <a:ext cx="8012017" cy="852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可见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均由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1,2,0,</m:t>
                        </m:r>
                        <m:f>
                          <m:fPr>
                            <m:ctrlPr>
                              <a:rPr lang="zh-CN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0,0,1,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生成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F0BC25-1F3C-4F45-DF0C-EA401E78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29" y="5303948"/>
                <a:ext cx="8012017" cy="852349"/>
              </a:xfrm>
              <a:prstGeom prst="rect">
                <a:avLst/>
              </a:prstGeom>
              <a:blipFill>
                <a:blip r:embed="rId4"/>
                <a:stretch>
                  <a:fillRect l="-1266" b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3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7508E43-F012-305F-34DA-DF8F598A6C14}"/>
                  </a:ext>
                </a:extLst>
              </p:cNvPr>
              <p:cNvSpPr txBox="1"/>
              <p:nvPr/>
            </p:nvSpPr>
            <p:spPr>
              <a:xfrm>
                <a:off x="661011" y="917269"/>
                <a:ext cx="9970265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是线性空间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的两个子空间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那么它们的交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∣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7508E43-F012-305F-34DA-DF8F598A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1" y="917269"/>
                <a:ext cx="9970265" cy="1128514"/>
              </a:xfrm>
              <a:prstGeom prst="rect">
                <a:avLst/>
              </a:prstGeom>
              <a:blipFill>
                <a:blip r:embed="rId2"/>
                <a:stretch>
                  <a:fillRect l="-889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B24B5BA-034D-FA61-C331-CAE0D1DF7188}"/>
                  </a:ext>
                </a:extLst>
              </p:cNvPr>
              <p:cNvSpPr txBox="1"/>
              <p:nvPr/>
            </p:nvSpPr>
            <p:spPr>
              <a:xfrm>
                <a:off x="661011" y="2241399"/>
                <a:ext cx="9705861" cy="4083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首先因为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最少有零元公共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它最少含有零元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再假如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同样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得证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B24B5BA-034D-FA61-C331-CAE0D1DF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1" y="2241399"/>
                <a:ext cx="9705861" cy="4083169"/>
              </a:xfrm>
              <a:prstGeom prst="rect">
                <a:avLst/>
              </a:prstGeom>
              <a:blipFill>
                <a:blip r:embed="rId3"/>
                <a:stretch>
                  <a:fillRect l="-914" r="-783" b="-2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31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08C528-6CEE-53A7-DD74-842EF6EE0C99}"/>
                  </a:ext>
                </a:extLst>
              </p:cNvPr>
              <p:cNvSpPr txBox="1"/>
              <p:nvPr/>
            </p:nvSpPr>
            <p:spPr>
              <a:xfrm>
                <a:off x="1002535" y="1793389"/>
                <a:ext cx="9144000" cy="4176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由集合的交的定义有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子空间的交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满足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下列运算规律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交换律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结合律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由结合律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可以定义多个子空间的交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∩⋯∩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⋂"/>
                          <m:limLoc m:val="undOvr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它也是子空间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08C528-6CEE-53A7-DD74-842EF6EE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35" y="1793389"/>
                <a:ext cx="9144000" cy="4176464"/>
              </a:xfrm>
              <a:prstGeom prst="rect">
                <a:avLst/>
              </a:prstGeom>
              <a:blipFill>
                <a:blip r:embed="rId2"/>
                <a:stretch>
                  <a:fillRect l="-97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7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D1EB45D-E6F3-145C-AFF0-05EE55279279}"/>
                  </a:ext>
                </a:extLst>
              </p:cNvPr>
              <p:cNvSpPr txBox="1"/>
              <p:nvPr/>
            </p:nvSpPr>
            <p:spPr>
              <a:xfrm>
                <a:off x="495757" y="1216302"/>
                <a:ext cx="9529591" cy="2354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子空间的和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是指由所有能表示成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的向量组成的子集合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∣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D1EB45D-E6F3-145C-AFF0-05EE5527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57" y="1216302"/>
                <a:ext cx="9529591" cy="2354491"/>
              </a:xfrm>
              <a:prstGeom prst="rect">
                <a:avLst/>
              </a:prstGeom>
              <a:blipFill>
                <a:blip r:embed="rId2"/>
                <a:stretch>
                  <a:fillRect l="-931" r="-665" b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84296E-5519-3CC6-E548-6B628E2FD968}"/>
                  </a:ext>
                </a:extLst>
              </p:cNvPr>
              <p:cNvSpPr txBox="1"/>
              <p:nvPr/>
            </p:nvSpPr>
            <p:spPr>
              <a:xfrm>
                <a:off x="495757" y="4045022"/>
                <a:ext cx="9529591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注意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中的任意向量与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中的任意向量的和组成的集合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∪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是不同的概念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84296E-5519-3CC6-E548-6B628E2FD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57" y="4045022"/>
                <a:ext cx="9529591" cy="1128514"/>
              </a:xfrm>
              <a:prstGeom prst="rect">
                <a:avLst/>
              </a:prstGeom>
              <a:blipFill>
                <a:blip r:embed="rId3"/>
                <a:stretch>
                  <a:fillRect l="-931" b="-1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98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4E7133-E469-979C-113A-9D0505D6AC2A}"/>
                  </a:ext>
                </a:extLst>
              </p:cNvPr>
              <p:cNvSpPr txBox="1"/>
              <p:nvPr/>
            </p:nvSpPr>
            <p:spPr>
              <a:xfrm>
                <a:off x="603173" y="1260364"/>
                <a:ext cx="9873867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5. 1.5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是线性空间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那么它们的和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4E7133-E469-979C-113A-9D0505D6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3" y="1260364"/>
                <a:ext cx="9873867" cy="1128514"/>
              </a:xfrm>
              <a:prstGeom prst="rect">
                <a:avLst/>
              </a:prstGeom>
              <a:blipFill>
                <a:blip r:embed="rId2"/>
                <a:stretch>
                  <a:fillRect l="-1027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9C0FB1-7CCD-39D3-F619-23D14BF86502}"/>
                  </a:ext>
                </a:extLst>
              </p:cNvPr>
              <p:cNvSpPr txBox="1"/>
              <p:nvPr/>
            </p:nvSpPr>
            <p:spPr>
              <a:xfrm>
                <a:off x="603173" y="2442180"/>
                <a:ext cx="9785732" cy="3483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中任意两元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中任意两元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又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因此定理成立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9C0FB1-7CCD-39D3-F619-23D14BF8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3" y="2442180"/>
                <a:ext cx="9785732" cy="3483005"/>
              </a:xfrm>
              <a:prstGeom prst="rect">
                <a:avLst/>
              </a:prstGeom>
              <a:blipFill>
                <a:blip r:embed="rId3"/>
                <a:stretch>
                  <a:fillRect l="-1038" b="-2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4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30DF54-DBCE-D7E1-94C9-6D8C40275A41}"/>
                  </a:ext>
                </a:extLst>
              </p:cNvPr>
              <p:cNvSpPr txBox="1"/>
              <p:nvPr/>
            </p:nvSpPr>
            <p:spPr>
              <a:xfrm>
                <a:off x="672028" y="807390"/>
                <a:ext cx="9727894" cy="5881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由定义知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子空间的和满足交换律、结合律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由结合律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可以定义多个子空间的和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它是由所有表示成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的向量组成的子空间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30DF54-DBCE-D7E1-94C9-6D8C4027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8" y="807390"/>
                <a:ext cx="9727894" cy="5881803"/>
              </a:xfrm>
              <a:prstGeom prst="rect">
                <a:avLst/>
              </a:prstGeom>
              <a:blipFill>
                <a:blip r:embed="rId2"/>
                <a:stretch>
                  <a:fillRect l="-913" b="-1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6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66EBC-45FE-1765-D78E-384B85C27E85}"/>
                  </a:ext>
                </a:extLst>
              </p:cNvPr>
              <p:cNvSpPr txBox="1"/>
              <p:nvPr/>
            </p:nvSpPr>
            <p:spPr>
              <a:xfrm>
                <a:off x="561859" y="883159"/>
                <a:ext cx="10399923" cy="6022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5. 1.5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列向量组生成的子空间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列空间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 行向量组生成的子空间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行空间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的列向量组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 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的行向量组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有解的充要条件是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66EBC-45FE-1765-D78E-384B85C2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59" y="883159"/>
                <a:ext cx="10399923" cy="6022161"/>
              </a:xfrm>
              <a:prstGeom prst="rect">
                <a:avLst/>
              </a:prstGeom>
              <a:blipFill>
                <a:blip r:embed="rId2"/>
                <a:stretch>
                  <a:fillRect l="-976" b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33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60E5DAB-04EA-9A3E-6C72-44E864923AB3}"/>
                  </a:ext>
                </a:extLst>
              </p:cNvPr>
              <p:cNvSpPr txBox="1"/>
              <p:nvPr/>
            </p:nvSpPr>
            <p:spPr>
              <a:xfrm>
                <a:off x="589402" y="989220"/>
                <a:ext cx="10846106" cy="274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5. 1.6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直和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为数域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的两个子空间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如果有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,  </m:t>
                    </m:r>
                    <m:r>
                      <m:rPr>
                        <m:nor/>
                      </m:rPr>
                      <a:rPr lang="zh-CN" altLang="zh-CN" sz="24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且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  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直和空间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并记为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此时又称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直和分解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60E5DAB-04EA-9A3E-6C72-44E86492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2" y="989220"/>
                <a:ext cx="10846106" cy="2744341"/>
              </a:xfrm>
              <a:prstGeom prst="rect">
                <a:avLst/>
              </a:prstGeom>
              <a:blipFill>
                <a:blip r:embed="rId2"/>
                <a:stretch>
                  <a:fillRect l="-936" r="-117" b="-4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91B86D-C63D-8D9D-2245-A1E137BB0A1A}"/>
                  </a:ext>
                </a:extLst>
              </p:cNvPr>
              <p:cNvSpPr txBox="1"/>
              <p:nvPr/>
            </p:nvSpPr>
            <p:spPr>
              <a:xfrm>
                <a:off x="589401" y="4320038"/>
                <a:ext cx="10570685" cy="2469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更进一步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则称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代数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补空间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也称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代数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补空间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或简单地称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互补子空间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并以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的任一子空间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的代数补空间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91B86D-C63D-8D9D-2245-A1E137BB0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1" y="4320038"/>
                <a:ext cx="10570685" cy="2469202"/>
              </a:xfrm>
              <a:prstGeom prst="rect">
                <a:avLst/>
              </a:prstGeom>
              <a:blipFill>
                <a:blip r:embed="rId3"/>
                <a:stretch>
                  <a:fillRect l="-960" r="-240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1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3ABFBCB-AA27-E839-026C-E4ABC944C5E6}"/>
                  </a:ext>
                </a:extLst>
              </p:cNvPr>
              <p:cNvSpPr txBox="1"/>
              <p:nvPr/>
            </p:nvSpPr>
            <p:spPr>
              <a:xfrm>
                <a:off x="694063" y="1011696"/>
                <a:ext cx="10003316" cy="1959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5.1.14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假定在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𝑥𝑂𝑦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,0)∣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},  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={(0,0,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)∣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3ABFBCB-AA27-E839-026C-E4ABC944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3" y="1011696"/>
                <a:ext cx="10003316" cy="1959511"/>
              </a:xfrm>
              <a:prstGeom prst="rect">
                <a:avLst/>
              </a:prstGeom>
              <a:blipFill>
                <a:blip r:embed="rId2"/>
                <a:stretch>
                  <a:fillRect l="-887" b="-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CB9B767-2857-41CB-F913-0EEA0301CAFB}"/>
                  </a:ext>
                </a:extLst>
              </p:cNvPr>
              <p:cNvSpPr txBox="1"/>
              <p:nvPr/>
            </p:nvSpPr>
            <p:spPr>
              <a:xfrm>
                <a:off x="694063" y="3335945"/>
                <a:ext cx="8452691" cy="2631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因为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中任意元素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可以写成</a:t>
                </a: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,0)+(0,0,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并且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,0)∩(0,0,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)=(0,0,0),</m:t>
                      </m:r>
                    </m:oMath>
                  </m:oMathPara>
                </a14:m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的直和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CB9B767-2857-41CB-F913-0EEA0301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3" y="3335945"/>
                <a:ext cx="8452691" cy="2631490"/>
              </a:xfrm>
              <a:prstGeom prst="rect">
                <a:avLst/>
              </a:prstGeom>
              <a:blipFill>
                <a:blip r:embed="rId3"/>
                <a:stretch>
                  <a:fillRect l="-1051" t="-2404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0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AEBD66-DDDF-251C-3AFF-819F93A40788}"/>
                  </a:ext>
                </a:extLst>
              </p:cNvPr>
              <p:cNvSpPr txBox="1"/>
              <p:nvPr/>
            </p:nvSpPr>
            <p:spPr>
              <a:xfrm>
                <a:off x="616943" y="1365819"/>
                <a:ext cx="10047383" cy="112851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5. 1.7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如果对于任意的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都有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)=0,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就称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与子空间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AEBD66-DDDF-251C-3AFF-819F93A40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3" y="1365819"/>
                <a:ext cx="10047383" cy="1128514"/>
              </a:xfrm>
              <a:prstGeom prst="rect">
                <a:avLst/>
              </a:prstGeom>
              <a:blipFill>
                <a:blip r:embed="rId2"/>
                <a:stretch>
                  <a:fillRect l="-1010" r="-227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5BF24CF-56E0-8220-96BD-19B9FA017544}"/>
                  </a:ext>
                </a:extLst>
              </p:cNvPr>
              <p:cNvSpPr txBox="1"/>
              <p:nvPr/>
            </p:nvSpPr>
            <p:spPr>
              <a:xfrm>
                <a:off x="620615" y="2998420"/>
                <a:ext cx="10047383" cy="112851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5.1.8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的两个子空间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都有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)=0,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5BF24CF-56E0-8220-96BD-19B9FA01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5" y="2998420"/>
                <a:ext cx="10047383" cy="1128514"/>
              </a:xfrm>
              <a:prstGeom prst="rect">
                <a:avLst/>
              </a:prstGeom>
              <a:blipFill>
                <a:blip r:embed="rId3"/>
                <a:stretch>
                  <a:fillRect l="-883" b="-12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13146" y="1220958"/>
          <a:ext cx="9683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920" imgH="203040" progId="Equation.DSMT4">
                  <p:embed/>
                </p:oleObj>
              </mc:Choice>
              <mc:Fallback>
                <p:oleObj name="Equation" r:id="rId2" imgW="583920" imgH="203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146" y="1220958"/>
                        <a:ext cx="968375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81470" y="1716851"/>
            <a:ext cx="72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因为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210911" y="1717169"/>
            <a:ext cx="1493248" cy="400110"/>
            <a:chOff x="8210911" y="1717169"/>
            <a:chExt cx="1493248" cy="400110"/>
          </a:xfrm>
        </p:grpSpPr>
        <p:sp>
          <p:nvSpPr>
            <p:cNvPr id="20" name="文本框 19"/>
            <p:cNvSpPr txBox="1"/>
            <p:nvPr/>
          </p:nvSpPr>
          <p:spPr>
            <a:xfrm>
              <a:off x="8940162" y="1717169"/>
              <a:ext cx="763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有解</a:t>
              </a:r>
              <a:r>
                <a:rPr lang="en-US" altLang="zh-CN" sz="2000" b="1" dirty="0"/>
                <a:t>.</a:t>
              </a:r>
              <a:endParaRPr lang="zh-CN" altLang="en-US" sz="2000" b="1" dirty="0"/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8210911" y="1758612"/>
            <a:ext cx="800035" cy="326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800" imgH="177480" progId="Equation.DSMT4">
                    <p:embed/>
                  </p:oleObj>
                </mc:Choice>
                <mc:Fallback>
                  <p:oleObj name="Equation" r:id="rId4" imgW="469800" imgH="177480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10911" y="1758612"/>
                          <a:ext cx="800035" cy="32633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2360769" y="1201001"/>
            <a:ext cx="8940484" cy="400110"/>
            <a:chOff x="2360769" y="1201001"/>
            <a:chExt cx="8940484" cy="400110"/>
          </a:xfrm>
        </p:grpSpPr>
        <p:sp>
          <p:nvSpPr>
            <p:cNvPr id="5" name="文本框 4"/>
            <p:cNvSpPr txBox="1"/>
            <p:nvPr/>
          </p:nvSpPr>
          <p:spPr>
            <a:xfrm>
              <a:off x="2360769" y="1201001"/>
              <a:ext cx="8940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增广矩阵            可通过初等行变换化为            </a:t>
              </a:r>
              <a:r>
                <a:rPr lang="en-US" altLang="zh-CN" sz="2000" b="1" dirty="0">
                  <a:latin typeface="+mn-ea"/>
                </a:rPr>
                <a:t>(</a:t>
              </a:r>
              <a:r>
                <a:rPr lang="zh-CN" altLang="en-US" sz="2000" b="1" dirty="0">
                  <a:latin typeface="+mn-ea"/>
                </a:rPr>
                <a:t>参见第</a:t>
              </a:r>
              <a:r>
                <a:rPr lang="en-US" altLang="zh-CN" sz="2000" b="1" dirty="0">
                  <a:latin typeface="+mn-ea"/>
                </a:rPr>
                <a:t>2</a:t>
              </a:r>
              <a:r>
                <a:rPr lang="zh-CN" altLang="en-US" sz="2000" b="1" dirty="0">
                  <a:latin typeface="+mn-ea"/>
                </a:rPr>
                <a:t>节</a:t>
              </a:r>
              <a:r>
                <a:rPr lang="en-US" altLang="zh-CN" sz="2000" b="1" dirty="0">
                  <a:latin typeface="+mn-ea"/>
                </a:rPr>
                <a:t>),</a:t>
              </a:r>
              <a:r>
                <a:rPr lang="zh-CN" altLang="en-US" sz="2000" b="1" dirty="0"/>
                <a:t> </a:t>
              </a:r>
            </a:p>
          </p:txBody>
        </p:sp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3514182" y="1262458"/>
            <a:ext cx="667471" cy="313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06048" imgH="203024" progId="Equation.DSMT4">
                    <p:embed/>
                  </p:oleObj>
                </mc:Choice>
                <mc:Fallback>
                  <p:oleObj name="Equation" r:id="rId6" imgW="406048" imgH="203024" progId="Equation.DSMT4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182" y="1262458"/>
                          <a:ext cx="667471" cy="31350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6763217" y="1237261"/>
            <a:ext cx="717814" cy="350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06080" imgH="203040" progId="Equation.DSMT4">
                    <p:embed/>
                  </p:oleObj>
                </mc:Choice>
                <mc:Fallback>
                  <p:oleObj name="Equation" r:id="rId8" imgW="406080" imgH="20304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3217" y="1237261"/>
                          <a:ext cx="717814" cy="35042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8940163" y="1270890"/>
            <a:ext cx="1649412" cy="300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091880" imgH="203040" progId="Equation.DSMT4">
                    <p:embed/>
                  </p:oleObj>
                </mc:Choice>
                <mc:Fallback>
                  <p:oleObj name="Equation" r:id="rId10" imgW="1091880" imgH="203040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0163" y="1270890"/>
                          <a:ext cx="1649412" cy="3000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444625" y="1760538"/>
          <a:ext cx="130651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12520" imgH="203040" progId="Equation.DSMT4">
                  <p:embed/>
                </p:oleObj>
              </mc:Choice>
              <mc:Fallback>
                <p:oleObj name="Equation" r:id="rId12" imgW="812520" imgH="203040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1760538"/>
                        <a:ext cx="1306513" cy="312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3328988" y="1782763"/>
          <a:ext cx="1477962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2200" imgH="203040" progId="Equation.DSMT4">
                  <p:embed/>
                </p:oleObj>
              </mc:Choice>
              <mc:Fallback>
                <p:oleObj name="Equation" r:id="rId14" imgW="952200" imgH="203040" progId="Equation.DSMT4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988" y="1782763"/>
                        <a:ext cx="1477962" cy="296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4731656" y="1716851"/>
            <a:ext cx="72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所以</a:t>
            </a: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402263" y="1792288"/>
          <a:ext cx="135572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52200" imgH="203040" progId="Equation.DSMT4">
                  <p:embed/>
                </p:oleObj>
              </mc:Choice>
              <mc:Fallback>
                <p:oleObj name="Equation" r:id="rId16" imgW="952200" imgH="203040" progId="Equation.DSMT4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1792288"/>
                        <a:ext cx="1355725" cy="287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6735730" y="1720341"/>
            <a:ext cx="1149383" cy="406909"/>
            <a:chOff x="6735730" y="1720341"/>
            <a:chExt cx="1149383" cy="406909"/>
          </a:xfrm>
        </p:grpSpPr>
        <p:sp>
          <p:nvSpPr>
            <p:cNvPr id="36" name="文本框 35"/>
            <p:cNvSpPr txBox="1"/>
            <p:nvPr/>
          </p:nvSpPr>
          <p:spPr>
            <a:xfrm>
              <a:off x="6735730" y="1720341"/>
              <a:ext cx="722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则</a:t>
              </a:r>
            </a:p>
          </p:txBody>
        </p:sp>
        <p:graphicFrame>
          <p:nvGraphicFramePr>
            <p:cNvPr id="38" name="对象 37"/>
            <p:cNvGraphicFramePr>
              <a:graphicFrameLocks noChangeAspect="1"/>
            </p:cNvGraphicFramePr>
            <p:nvPr/>
          </p:nvGraphicFramePr>
          <p:xfrm>
            <a:off x="7092950" y="1758950"/>
            <a:ext cx="792163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33160" imgH="228600" progId="Equation.DSMT4">
                    <p:embed/>
                  </p:oleObj>
                </mc:Choice>
                <mc:Fallback>
                  <p:oleObj name="Equation" r:id="rId18" imgW="533160" imgH="228600" progId="Equation.DSMT4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2950" y="1758950"/>
                          <a:ext cx="792163" cy="368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文本框 38"/>
          <p:cNvSpPr txBox="1"/>
          <p:nvPr/>
        </p:nvSpPr>
        <p:spPr>
          <a:xfrm>
            <a:off x="7818766" y="1725675"/>
            <a:ext cx="72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故</a:t>
            </a:r>
          </a:p>
        </p:txBody>
      </p:sp>
      <p:sp>
        <p:nvSpPr>
          <p:cNvPr id="40" name="矩形 39"/>
          <p:cNvSpPr/>
          <p:nvPr/>
        </p:nvSpPr>
        <p:spPr>
          <a:xfrm>
            <a:off x="843388" y="2410721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注</a:t>
            </a:r>
            <a:endParaRPr lang="zh-CN" altLang="en-US" sz="20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309518" y="2410721"/>
            <a:ext cx="65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1.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09518" y="3644705"/>
            <a:ext cx="65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2.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96556" y="3644705"/>
            <a:ext cx="3551036" cy="400110"/>
            <a:chOff x="1796556" y="3644705"/>
            <a:chExt cx="3551036" cy="400110"/>
          </a:xfrm>
        </p:grpSpPr>
        <p:graphicFrame>
          <p:nvGraphicFramePr>
            <p:cNvPr id="47" name="对象 46"/>
            <p:cNvGraphicFramePr>
              <a:graphicFrameLocks noChangeAspect="1"/>
            </p:cNvGraphicFramePr>
            <p:nvPr/>
          </p:nvGraphicFramePr>
          <p:xfrm>
            <a:off x="1796556" y="3685501"/>
            <a:ext cx="800035" cy="326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800" imgH="177480" progId="Equation.DSMT4">
                    <p:embed/>
                  </p:oleObj>
                </mc:Choice>
                <mc:Fallback>
                  <p:oleObj name="Equation" r:id="rId4" imgW="469800" imgH="177480" progId="Equation.DSMT4">
                    <p:embed/>
                    <p:pic>
                      <p:nvPicPr>
                        <p:cNvPr id="47" name="对象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556" y="3685501"/>
                          <a:ext cx="800035" cy="32633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文本框 47"/>
            <p:cNvSpPr txBox="1"/>
            <p:nvPr/>
          </p:nvSpPr>
          <p:spPr>
            <a:xfrm>
              <a:off x="2497898" y="3644705"/>
              <a:ext cx="2849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有无穷多解的充要条件</a:t>
              </a:r>
            </a:p>
          </p:txBody>
        </p:sp>
      </p:grp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154972" y="3687233"/>
          <a:ext cx="20764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80800" imgH="203040" progId="Equation.DSMT4">
                  <p:embed/>
                </p:oleObj>
              </mc:Choice>
              <mc:Fallback>
                <p:oleObj name="Equation" r:id="rId20" imgW="1180800" imgH="203040" progId="Equation.DSMT4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972" y="3687233"/>
                        <a:ext cx="2076450" cy="33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796557" y="2419463"/>
            <a:ext cx="7907602" cy="410372"/>
            <a:chOff x="1796557" y="2419463"/>
            <a:chExt cx="7907602" cy="410372"/>
          </a:xfrm>
        </p:grpSpPr>
        <p:sp>
          <p:nvSpPr>
            <p:cNvPr id="41" name="文本框 40"/>
            <p:cNvSpPr txBox="1"/>
            <p:nvPr/>
          </p:nvSpPr>
          <p:spPr>
            <a:xfrm>
              <a:off x="2540862" y="2429725"/>
              <a:ext cx="26141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有唯一解的充要条件</a:t>
              </a:r>
            </a:p>
          </p:txBody>
        </p:sp>
        <p:graphicFrame>
          <p:nvGraphicFramePr>
            <p:cNvPr id="42" name="对象 41"/>
            <p:cNvGraphicFramePr>
              <a:graphicFrameLocks noChangeAspect="1"/>
            </p:cNvGraphicFramePr>
            <p:nvPr/>
          </p:nvGraphicFramePr>
          <p:xfrm>
            <a:off x="1796557" y="2447611"/>
            <a:ext cx="800035" cy="326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800" imgH="177480" progId="Equation.DSMT4">
                    <p:embed/>
                  </p:oleObj>
                </mc:Choice>
                <mc:Fallback>
                  <p:oleObj name="Equation" r:id="rId4" imgW="469800" imgH="177480" progId="Equation.DSMT4">
                    <p:embed/>
                    <p:pic>
                      <p:nvPicPr>
                        <p:cNvPr id="42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557" y="2447611"/>
                          <a:ext cx="800035" cy="32633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5005388" y="2465388"/>
            <a:ext cx="20748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180800" imgH="203040" progId="Equation.DSMT4">
                    <p:embed/>
                  </p:oleObj>
                </mc:Choice>
                <mc:Fallback>
                  <p:oleObj name="Equation" r:id="rId22" imgW="1180800" imgH="203040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5388" y="2465388"/>
                          <a:ext cx="2074862" cy="3365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文本框 49"/>
            <p:cNvSpPr txBox="1"/>
            <p:nvPr/>
          </p:nvSpPr>
          <p:spPr>
            <a:xfrm>
              <a:off x="6974043" y="2419463"/>
              <a:ext cx="2730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命题也可表述为 </a:t>
              </a:r>
              <a:r>
                <a:rPr lang="en-US" altLang="zh-CN" sz="2000" b="1" dirty="0"/>
                <a:t>:</a:t>
              </a:r>
              <a:r>
                <a:rPr lang="zh-CN" altLang="en-US" sz="2000" b="1" dirty="0"/>
                <a:t>若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00915" y="2428172"/>
            <a:ext cx="1606295" cy="409393"/>
            <a:chOff x="9200915" y="2428172"/>
            <a:chExt cx="1606295" cy="409393"/>
          </a:xfrm>
        </p:grpSpPr>
        <p:graphicFrame>
          <p:nvGraphicFramePr>
            <p:cNvPr id="51" name="对象 50"/>
            <p:cNvGraphicFramePr>
              <a:graphicFrameLocks noChangeAspect="1"/>
            </p:cNvGraphicFramePr>
            <p:nvPr/>
          </p:nvGraphicFramePr>
          <p:xfrm>
            <a:off x="9200915" y="2455803"/>
            <a:ext cx="280987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64880" imgH="164880" progId="Equation.DSMT4">
                    <p:embed/>
                  </p:oleObj>
                </mc:Choice>
                <mc:Fallback>
                  <p:oleObj name="Equation" r:id="rId24" imgW="164880" imgH="164880" progId="Equation.DSMT4">
                    <p:embed/>
                    <p:pic>
                      <p:nvPicPr>
                        <p:cNvPr id="51" name="对象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0915" y="2455803"/>
                          <a:ext cx="280987" cy="304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9371561" y="2437455"/>
              <a:ext cx="331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是</a:t>
              </a:r>
            </a:p>
          </p:txBody>
        </p:sp>
        <p:graphicFrame>
          <p:nvGraphicFramePr>
            <p:cNvPr id="53" name="对象 52"/>
            <p:cNvGraphicFramePr>
              <a:graphicFrameLocks noChangeAspect="1"/>
            </p:cNvGraphicFramePr>
            <p:nvPr/>
          </p:nvGraphicFramePr>
          <p:xfrm>
            <a:off x="9703369" y="2503630"/>
            <a:ext cx="223838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26720" imgH="139680" progId="Equation.DSMT4">
                    <p:embed/>
                  </p:oleObj>
                </mc:Choice>
                <mc:Fallback>
                  <p:oleObj name="Equation" r:id="rId26" imgW="126720" imgH="139680" progId="Equation.DSMT4">
                    <p:embed/>
                    <p:pic>
                      <p:nvPicPr>
                        <p:cNvPr id="53" name="对象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3369" y="2503630"/>
                          <a:ext cx="223838" cy="2317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文本框 53"/>
            <p:cNvSpPr txBox="1"/>
            <p:nvPr/>
          </p:nvSpPr>
          <p:spPr>
            <a:xfrm>
              <a:off x="9824469" y="2428172"/>
              <a:ext cx="982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阶方阵，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35590" y="2992438"/>
            <a:ext cx="1134610" cy="469900"/>
            <a:chOff x="1735590" y="2992438"/>
            <a:chExt cx="1134610" cy="469900"/>
          </a:xfrm>
        </p:grpSpPr>
        <p:sp>
          <p:nvSpPr>
            <p:cNvPr id="55" name="文本框 54"/>
            <p:cNvSpPr txBox="1"/>
            <p:nvPr/>
          </p:nvSpPr>
          <p:spPr>
            <a:xfrm>
              <a:off x="1735590" y="3027713"/>
              <a:ext cx="722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且</a:t>
              </a:r>
            </a:p>
          </p:txBody>
        </p:sp>
        <p:graphicFrame>
          <p:nvGraphicFramePr>
            <p:cNvPr id="56" name="对象 55"/>
            <p:cNvGraphicFramePr>
              <a:graphicFrameLocks noChangeAspect="1"/>
            </p:cNvGraphicFramePr>
            <p:nvPr/>
          </p:nvGraphicFramePr>
          <p:xfrm>
            <a:off x="2049463" y="2992438"/>
            <a:ext cx="820737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482400" imgH="253800" progId="Equation.DSMT4">
                    <p:embed/>
                  </p:oleObj>
                </mc:Choice>
                <mc:Fallback>
                  <p:oleObj name="Equation" r:id="rId28" imgW="482400" imgH="253800" progId="Equation.DSMT4">
                    <p:embed/>
                    <p:pic>
                      <p:nvPicPr>
                        <p:cNvPr id="56" name="对象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9463" y="2992438"/>
                          <a:ext cx="820737" cy="4699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文本框 56"/>
          <p:cNvSpPr txBox="1"/>
          <p:nvPr/>
        </p:nvSpPr>
        <p:spPr>
          <a:xfrm>
            <a:off x="2822667" y="3023267"/>
            <a:ext cx="72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则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84073" y="2998348"/>
            <a:ext cx="3573915" cy="400110"/>
            <a:chOff x="3184073" y="2998348"/>
            <a:chExt cx="3573915" cy="400110"/>
          </a:xfrm>
        </p:grpSpPr>
        <p:graphicFrame>
          <p:nvGraphicFramePr>
            <p:cNvPr id="58" name="对象 57"/>
            <p:cNvGraphicFramePr>
              <a:graphicFrameLocks noChangeAspect="1"/>
            </p:cNvGraphicFramePr>
            <p:nvPr/>
          </p:nvGraphicFramePr>
          <p:xfrm>
            <a:off x="3184073" y="3035238"/>
            <a:ext cx="800035" cy="326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69800" imgH="177480" progId="Equation.DSMT4">
                    <p:embed/>
                  </p:oleObj>
                </mc:Choice>
                <mc:Fallback>
                  <p:oleObj name="Equation" r:id="rId4" imgW="469800" imgH="177480" progId="Equation.DSMT4">
                    <p:embed/>
                    <p:pic>
                      <p:nvPicPr>
                        <p:cNvPr id="58" name="对象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073" y="3035238"/>
                          <a:ext cx="800035" cy="32633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文本框 58"/>
            <p:cNvSpPr txBox="1"/>
            <p:nvPr/>
          </p:nvSpPr>
          <p:spPr>
            <a:xfrm>
              <a:off x="3909744" y="2998348"/>
              <a:ext cx="284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有唯一解</a:t>
              </a:r>
              <a:r>
                <a:rPr lang="en-US" altLang="zh-CN" sz="2000" b="1" dirty="0">
                  <a:latin typeface="+mn-ea"/>
                </a:rPr>
                <a:t>.(</a:t>
              </a:r>
              <a:r>
                <a:rPr lang="zh-CN" altLang="en-US" sz="2000" b="1" dirty="0">
                  <a:latin typeface="+mn-ea"/>
                </a:rPr>
                <a:t>克拉默法则</a:t>
              </a:r>
              <a:r>
                <a:rPr lang="en-US" altLang="zh-CN" sz="2000" b="1" dirty="0">
                  <a:latin typeface="+mn-ea"/>
                </a:rPr>
                <a:t>)</a:t>
              </a:r>
              <a:endParaRPr lang="zh-CN" altLang="en-US" sz="20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53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39" grpId="0"/>
      <p:bldP spid="40" grpId="0"/>
      <p:bldP spid="43" grpId="0"/>
      <p:bldP spid="46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1D8ECE-0956-3AA6-4822-E8E439C9D413}"/>
                  </a:ext>
                </a:extLst>
              </p:cNvPr>
              <p:cNvSpPr txBox="1"/>
              <p:nvPr/>
            </p:nvSpPr>
            <p:spPr>
              <a:xfrm>
                <a:off x="572877" y="1130715"/>
                <a:ext cx="10565176" cy="2709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5. 1.15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在三维几何空间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表示过坐标原点的直线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表示一个通过坐标原点而且与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垂直的平面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/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mr>
                      <m:mr>
                        <m:e/>
                        <m:e/>
                      </m:mr>
                    </m:m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为互补子空间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1D8ECE-0956-3AA6-4822-E8E439C9D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1130715"/>
                <a:ext cx="10565176" cy="2709396"/>
              </a:xfrm>
              <a:prstGeom prst="rect">
                <a:avLst/>
              </a:prstGeom>
              <a:blipFill>
                <a:blip r:embed="rId2"/>
                <a:stretch>
                  <a:fillRect l="-962" b="-4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A07F84-0C13-B09E-4D27-6D69B5506748}"/>
                  </a:ext>
                </a:extLst>
              </p:cNvPr>
              <p:cNvSpPr txBox="1"/>
              <p:nvPr/>
            </p:nvSpPr>
            <p:spPr>
              <a:xfrm>
                <a:off x="572877" y="4104827"/>
                <a:ext cx="10565176" cy="214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的直和分解是不唯一的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等价地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一个真子空间的补空间是不唯一的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比如上例中的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相互垂直的条件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减弱为不共面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它们仍然是互补的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A07F84-0C13-B09E-4D27-6D69B5506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4104827"/>
                <a:ext cx="10565176" cy="2144177"/>
              </a:xfrm>
              <a:prstGeom prst="rect">
                <a:avLst/>
              </a:prstGeom>
              <a:blipFill>
                <a:blip r:embed="rId3"/>
                <a:stretch>
                  <a:fillRect l="-841" b="-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76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8256" y="950764"/>
            <a:ext cx="5394649" cy="87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4000" b="1" dirty="0">
                <a:solidFill>
                  <a:srgbClr val="000099"/>
                </a:solidFill>
                <a:latin typeface="+mj-ea"/>
                <a:ea typeface="+mj-ea"/>
                <a:cs typeface="宋体" panose="02010600030101010101" pitchFamily="2" charset="-122"/>
              </a:rPr>
              <a:t>§</a:t>
            </a:r>
            <a:r>
              <a:rPr lang="en-US" altLang="zh-CN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5.2 </a:t>
            </a:r>
            <a:r>
              <a:rPr lang="zh-CN" altLang="en-US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基和坐标</a:t>
            </a:r>
            <a:endParaRPr lang="zh-CN" altLang="zh-CN" sz="4000" b="1" dirty="0">
              <a:solidFill>
                <a:srgbClr val="000099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8478" y="2210664"/>
            <a:ext cx="710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5.2.1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线性空间的基、维数和坐标</a:t>
            </a:r>
          </a:p>
        </p:txBody>
      </p:sp>
      <p:sp>
        <p:nvSpPr>
          <p:cNvPr id="6" name="矩形 5"/>
          <p:cNvSpPr/>
          <p:nvPr/>
        </p:nvSpPr>
        <p:spPr>
          <a:xfrm>
            <a:off x="3388478" y="3076251"/>
            <a:ext cx="5285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5.2.2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基变换与坐标变换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0345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16E2E9-B21D-8BF4-E1C5-F540202C65E4}"/>
              </a:ext>
            </a:extLst>
          </p:cNvPr>
          <p:cNvSpPr txBox="1"/>
          <p:nvPr/>
        </p:nvSpPr>
        <p:spPr>
          <a:xfrm>
            <a:off x="1233889" y="1731481"/>
            <a:ext cx="8342523" cy="279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一般线性空间都有无穷多个向量</a:t>
            </a:r>
            <a:r>
              <a:rPr lang="en-US" altLang="zh-CN" sz="2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zh-CN" sz="24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要解决的问题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如何把这无穷多个向量全部表达出来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线性空间的构造如何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E9D82A-2EE5-85C3-8C53-76BA22BB382A}"/>
              </a:ext>
            </a:extLst>
          </p:cNvPr>
          <p:cNvSpPr txBox="1"/>
          <p:nvPr/>
        </p:nvSpPr>
        <p:spPr>
          <a:xfrm>
            <a:off x="649995" y="5067154"/>
            <a:ext cx="10410940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引入基底和坐标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可以方便地解决这些问题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这也是建立线性空间这一概念的原因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2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用几何的视角处理代数问题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3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3D2460-CB3C-8886-0CB4-299ED9580ED2}"/>
                  </a:ext>
                </a:extLst>
              </p:cNvPr>
              <p:cNvSpPr txBox="1"/>
              <p:nvPr/>
            </p:nvSpPr>
            <p:spPr>
              <a:xfrm>
                <a:off x="594911" y="989077"/>
                <a:ext cx="10410940" cy="3569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中的任何一个矩阵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都可以由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表达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a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b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c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是一组基底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在这组基底下的坐标为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(a,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b,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c,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d).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3D2460-CB3C-8886-0CB4-299ED958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" y="989077"/>
                <a:ext cx="10410940" cy="3569632"/>
              </a:xfrm>
              <a:prstGeom prst="rect">
                <a:avLst/>
              </a:prstGeom>
              <a:blipFill>
                <a:blip r:embed="rId2"/>
                <a:stretch>
                  <a:fillRect l="-854" b="-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 descr="市场营销 纯色填充">
            <a:extLst>
              <a:ext uri="{FF2B5EF4-FFF2-40B4-BE49-F238E27FC236}">
                <a16:creationId xmlns:a16="http://schemas.microsoft.com/office/drawing/2014/main" id="{BA379116-40A0-BF7C-096B-215793F3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910" y="5065642"/>
            <a:ext cx="1657959" cy="1657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7EEC3CD-5646-9432-7D9F-2C47F74B7540}"/>
                  </a:ext>
                </a:extLst>
              </p:cNvPr>
              <p:cNvSpPr txBox="1"/>
              <p:nvPr/>
            </p:nvSpPr>
            <p:spPr>
              <a:xfrm>
                <a:off x="2252869" y="5268758"/>
                <a:ext cx="9331337" cy="12003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/>
                  <a:t>矩阵、函数等广义的向量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表达为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中的向量</a:t>
                </a:r>
                <a:r>
                  <a:rPr kumimoji="1" lang="en-US" altLang="zh-CN" sz="2400" dirty="0"/>
                  <a:t>.</a:t>
                </a:r>
                <a:r>
                  <a:rPr kumimoji="1" lang="zh-CN" altLang="en-US" sz="2400" dirty="0"/>
                  <a:t> </a:t>
                </a:r>
                <a:br>
                  <a:rPr kumimoji="1" lang="en-US" altLang="zh-CN" sz="2400" dirty="0"/>
                </a:br>
                <a:br>
                  <a:rPr kumimoji="1" lang="en-US" altLang="zh-CN" sz="2400" dirty="0"/>
                </a:br>
                <a:r>
                  <a:rPr kumimoji="1" lang="zh-CN" altLang="en-US" sz="2400" dirty="0"/>
                  <a:t>广义向量的线性关系、运算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表达为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中的向量的线性关系、运算</a:t>
                </a:r>
                <a:r>
                  <a:rPr kumimoji="1" lang="en-US" altLang="zh-CN" sz="2400" dirty="0"/>
                  <a:t>!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7EEC3CD-5646-9432-7D9F-2C47F74B7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69" y="5268758"/>
                <a:ext cx="9331337" cy="1200329"/>
              </a:xfrm>
              <a:prstGeom prst="rect">
                <a:avLst/>
              </a:prstGeom>
              <a:blipFill>
                <a:blip r:embed="rId5"/>
                <a:stretch>
                  <a:fillRect l="-1087" t="-6250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8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5C2782-5F5C-5D5F-388A-D226BE2A08BC}"/>
              </a:ext>
            </a:extLst>
          </p:cNvPr>
          <p:cNvSpPr txBox="1"/>
          <p:nvPr/>
        </p:nvSpPr>
        <p:spPr>
          <a:xfrm>
            <a:off x="795129" y="1255071"/>
            <a:ext cx="8009263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5.2.1 </a:t>
            </a:r>
            <a:r>
              <a:rPr lang="zh-CN" altLang="zh-CN" sz="2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线性空间的基、维数和坐标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83730B-446B-0499-DBAB-3249E6864EAF}"/>
                  </a:ext>
                </a:extLst>
              </p:cNvPr>
              <p:cNvSpPr txBox="1"/>
              <p:nvPr/>
            </p:nvSpPr>
            <p:spPr>
              <a:xfrm>
                <a:off x="795129" y="2693649"/>
                <a:ext cx="10098157" cy="3021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在第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2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章中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线性相关和线性无关、线性组合、极大线性无关组、向量组的等价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这些概念是对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中的向量定义的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定义只用到向量的加法、数与向量的数乘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两个函数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也可以相加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也可以与数相乘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因此对这些广义的向量也可以定义线性无关、线性组合、极大线性无关组等概念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83730B-446B-0499-DBAB-3249E686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29" y="2693649"/>
                <a:ext cx="10098157" cy="3021340"/>
              </a:xfrm>
              <a:prstGeom prst="rect">
                <a:avLst/>
              </a:prstGeom>
              <a:blipFill>
                <a:blip r:embed="rId2"/>
                <a:stretch>
                  <a:fillRect l="-879" r="-879" b="-3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7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C86AC86-BFE6-B786-D8CB-FBCFE02488BE}"/>
                  </a:ext>
                </a:extLst>
              </p:cNvPr>
              <p:cNvSpPr txBox="1"/>
              <p:nvPr/>
            </p:nvSpPr>
            <p:spPr>
              <a:xfrm>
                <a:off x="477079" y="1015379"/>
                <a:ext cx="10747513" cy="228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为数域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中的一组向量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若存在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中的一组不全为零的数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使得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否则称为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C86AC86-BFE6-B786-D8CB-FBCFE0248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" y="1015379"/>
                <a:ext cx="10747513" cy="2285241"/>
              </a:xfrm>
              <a:prstGeom prst="rect">
                <a:avLst/>
              </a:prstGeom>
              <a:blipFill>
                <a:blip r:embed="rId2"/>
                <a:stretch>
                  <a:fillRect l="-826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CCDE35-4790-C5AE-473A-873EF69CDD3B}"/>
                  </a:ext>
                </a:extLst>
              </p:cNvPr>
              <p:cNvSpPr txBox="1"/>
              <p:nvPr/>
            </p:nvSpPr>
            <p:spPr>
              <a:xfrm>
                <a:off x="792275" y="3846010"/>
                <a:ext cx="10747513" cy="1546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如果上述等式只有在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=⋯=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时才成立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CCDE35-4790-C5AE-473A-873EF69CD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75" y="3846010"/>
                <a:ext cx="10747513" cy="1546577"/>
              </a:xfrm>
              <a:prstGeom prst="rect">
                <a:avLst/>
              </a:prstGeom>
              <a:blipFill>
                <a:blip r:embed="rId3"/>
                <a:stretch>
                  <a:fillRect l="-945" t="-3252" b="-8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 descr="指向右边的反手食指 纯色填充">
            <a:extLst>
              <a:ext uri="{FF2B5EF4-FFF2-40B4-BE49-F238E27FC236}">
                <a16:creationId xmlns:a16="http://schemas.microsoft.com/office/drawing/2014/main" id="{AE64CC56-AF1B-C8B3-081C-0252D9717B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078" y="3846010"/>
            <a:ext cx="630394" cy="6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701000-283A-7E9D-EAD7-17F32F61CBDD}"/>
                  </a:ext>
                </a:extLst>
              </p:cNvPr>
              <p:cNvSpPr txBox="1"/>
              <p:nvPr/>
            </p:nvSpPr>
            <p:spPr>
              <a:xfrm>
                <a:off x="397565" y="897503"/>
                <a:ext cx="11396870" cy="1793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讨论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中的矩阵组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的线性相关性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701000-283A-7E9D-EAD7-17F32F61C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5" y="897503"/>
                <a:ext cx="11396870" cy="1793120"/>
              </a:xfrm>
              <a:prstGeom prst="rect">
                <a:avLst/>
              </a:prstGeom>
              <a:blipFill>
                <a:blip r:embed="rId2"/>
                <a:stretch>
                  <a:fillRect l="-780" t="-3521" b="-6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AC649EC-5DC5-1249-5163-8B5C785391EB}"/>
                  </a:ext>
                </a:extLst>
              </p:cNvPr>
              <p:cNvSpPr txBox="1"/>
              <p:nvPr/>
            </p:nvSpPr>
            <p:spPr>
              <a:xfrm>
                <a:off x="397565" y="2855876"/>
                <a:ext cx="11502887" cy="3688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AC649EC-5DC5-1249-5163-8B5C7853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5" y="2855876"/>
                <a:ext cx="11502887" cy="3688767"/>
              </a:xfrm>
              <a:prstGeom prst="rect">
                <a:avLst/>
              </a:prstGeom>
              <a:blipFill>
                <a:blip r:embed="rId3"/>
                <a:stretch>
                  <a:fillRect l="-773" t="-1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8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BE406B-8715-313D-8E50-1E46A065E796}"/>
                  </a:ext>
                </a:extLst>
              </p:cNvPr>
              <p:cNvSpPr txBox="1"/>
              <p:nvPr/>
            </p:nvSpPr>
            <p:spPr>
              <a:xfrm>
                <a:off x="463826" y="1087110"/>
                <a:ext cx="11502887" cy="337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系数行列式为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∣"/>
                          <m:endChr m:val="∣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+3),</m:t>
                      </m:r>
                    </m:oMath>
                  </m:oMathPara>
                </a14:m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0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方程组只有零解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0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方程组有非零解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BE406B-8715-313D-8E50-1E46A065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6" y="1087110"/>
                <a:ext cx="11502887" cy="3379067"/>
              </a:xfrm>
              <a:prstGeom prst="rect">
                <a:avLst/>
              </a:prstGeom>
              <a:blipFill>
                <a:blip r:embed="rId2"/>
                <a:stretch>
                  <a:fillRect l="-882" b="-2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4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19311C79-F2CD-3D27-F6B2-F2361BFF1D88}"/>
              </a:ext>
            </a:extLst>
          </p:cNvPr>
          <p:cNvSpPr txBox="1"/>
          <p:nvPr/>
        </p:nvSpPr>
        <p:spPr>
          <a:xfrm>
            <a:off x="559104" y="1136570"/>
            <a:ext cx="8463709" cy="58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章中的一些结论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可以平行地推广过来，有以下常用结论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dirty="0">
                <a:effectLst/>
              </a:rPr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F7AD66-A17C-4923-EB6A-0A5D30652981}"/>
                  </a:ext>
                </a:extLst>
              </p:cNvPr>
              <p:cNvSpPr txBox="1"/>
              <p:nvPr/>
            </p:nvSpPr>
            <p:spPr>
              <a:xfrm>
                <a:off x="559102" y="3388702"/>
                <a:ext cx="10123766" cy="1128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而且可以被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线性表示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F7AD66-A17C-4923-EB6A-0A5D30652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2" y="3388702"/>
                <a:ext cx="10123766" cy="1128514"/>
              </a:xfrm>
              <a:prstGeom prst="rect">
                <a:avLst/>
              </a:prstGeom>
              <a:blipFill>
                <a:blip r:embed="rId2"/>
                <a:stretch>
                  <a:fillRect l="-878" b="-1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5BDE1E97-1043-BBE6-C3BE-97CE0299AE43}"/>
              </a:ext>
            </a:extLst>
          </p:cNvPr>
          <p:cNvSpPr txBox="1"/>
          <p:nvPr/>
        </p:nvSpPr>
        <p:spPr>
          <a:xfrm>
            <a:off x="559102" y="4525808"/>
            <a:ext cx="786946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两个等价的</a:t>
            </a:r>
            <a:r>
              <a:rPr lang="zh-CN" altLang="zh-CN" sz="2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线性无关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的向量组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必含有相同个数的向量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4B40275-A9E4-C000-158A-FC53D9A7C14B}"/>
                  </a:ext>
                </a:extLst>
              </p:cNvPr>
              <p:cNvSpPr txBox="1"/>
              <p:nvPr/>
            </p:nvSpPr>
            <p:spPr>
              <a:xfrm>
                <a:off x="559102" y="5160932"/>
                <a:ext cx="10313335" cy="112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highlight>
                      <a:srgbClr val="FF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线性无关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highlight>
                      <a:srgbClr val="00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可以被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线性表出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而且表示法是唯一的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4B40275-A9E4-C000-158A-FC53D9A7C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2" y="5160932"/>
                <a:ext cx="10313335" cy="1128514"/>
              </a:xfrm>
              <a:prstGeom prst="rect">
                <a:avLst/>
              </a:prstGeom>
              <a:blipFill>
                <a:blip r:embed="rId3"/>
                <a:stretch>
                  <a:fillRect l="-86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9974F8A-98C3-8642-2F6B-321893E7C70D}"/>
                  </a:ext>
                </a:extLst>
              </p:cNvPr>
              <p:cNvSpPr txBox="1"/>
              <p:nvPr/>
            </p:nvSpPr>
            <p:spPr>
              <a:xfrm>
                <a:off x="559103" y="2311698"/>
                <a:ext cx="10313335" cy="1137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两个以上的向量</a:t>
                </a:r>
                <a:r>
                  <a:rPr lang="zh-CN" altLang="zh-CN" sz="24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highlight>
                      <a:srgbClr val="00FF00"/>
                    </a:highlight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的充要条件是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其中有一个向量是其余向量的线性组合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9974F8A-98C3-8642-2F6B-321893E7C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2311698"/>
                <a:ext cx="10313335" cy="1137106"/>
              </a:xfrm>
              <a:prstGeom prst="rect">
                <a:avLst/>
              </a:prstGeom>
              <a:blipFill>
                <a:blip r:embed="rId4"/>
                <a:stretch>
                  <a:fillRect l="-861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A30967F-5E94-1DB9-DEC1-44934714ACD2}"/>
                  </a:ext>
                </a:extLst>
              </p:cNvPr>
              <p:cNvSpPr txBox="1"/>
              <p:nvPr/>
            </p:nvSpPr>
            <p:spPr>
              <a:xfrm>
                <a:off x="559104" y="1807543"/>
                <a:ext cx="6099716" cy="583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单个向量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>
                    <a:highlight>
                      <a:srgbClr val="00FF00"/>
                    </a:highlight>
                  </a:rPr>
                  <a:t>线性相关</a:t>
                </a:r>
                <a:r>
                  <a:rPr lang="zh-CN" altLang="en-US" sz="2400" dirty="0"/>
                  <a:t>的充要条件是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A30967F-5E94-1DB9-DEC1-44934714A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4" y="1807543"/>
                <a:ext cx="6099716" cy="583108"/>
              </a:xfrm>
              <a:prstGeom prst="rect">
                <a:avLst/>
              </a:prstGeom>
              <a:blipFill>
                <a:blip r:embed="rId5"/>
                <a:stretch>
                  <a:fillRect l="-1455" b="-2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3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9" grpId="0"/>
      <p:bldP spid="4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87608A-BCFB-4EBD-A8E6-3971AB3B80C6}"/>
                  </a:ext>
                </a:extLst>
              </p:cNvPr>
              <p:cNvSpPr txBox="1"/>
              <p:nvPr/>
            </p:nvSpPr>
            <p:spPr>
              <a:xfrm>
                <a:off x="869795" y="1192490"/>
                <a:ext cx="9433932" cy="2236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5.2.2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基底和维数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如果在线性空间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中有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个线性无关的向量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中任意向量是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的线性组合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那么就称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基底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(basis);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这时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dim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400" dirty="0"/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87608A-BCFB-4EBD-A8E6-3971AB3B8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95" y="1192490"/>
                <a:ext cx="9433932" cy="2236510"/>
              </a:xfrm>
              <a:prstGeom prst="rect">
                <a:avLst/>
              </a:prstGeom>
              <a:blipFill>
                <a:blip r:embed="rId2"/>
                <a:stretch>
                  <a:fillRect l="-1075" r="-806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60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33233" y="952435"/>
            <a:ext cx="51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4.4.2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非齐次线性方程组解的结构</a:t>
            </a: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707995" y="2787542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证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2294189" y="2776690"/>
          <a:ext cx="33670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3360" imgH="228600" progId="Equation.DSMT4">
                  <p:embed/>
                </p:oleObj>
              </mc:Choice>
              <mc:Fallback>
                <p:oleObj name="Equation" r:id="rId2" imgW="2133360" imgH="2286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189" y="2776690"/>
                        <a:ext cx="3367087" cy="412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5730313" y="2758375"/>
            <a:ext cx="3151387" cy="400110"/>
            <a:chOff x="5730313" y="2758375"/>
            <a:chExt cx="3151387" cy="400110"/>
          </a:xfrm>
        </p:grpSpPr>
        <p:sp>
          <p:nvSpPr>
            <p:cNvPr id="35" name="文本框 34"/>
            <p:cNvSpPr txBox="1"/>
            <p:nvPr/>
          </p:nvSpPr>
          <p:spPr>
            <a:xfrm>
              <a:off x="5730313" y="2758375"/>
              <a:ext cx="315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故            是             的解</a:t>
              </a:r>
              <a:r>
                <a:rPr lang="en-US" altLang="zh-CN" sz="2000" b="1" dirty="0"/>
                <a:t>.</a:t>
              </a:r>
              <a:endParaRPr lang="zh-CN" altLang="en-US" sz="2000" b="1" dirty="0"/>
            </a:p>
          </p:txBody>
        </p:sp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6141177" y="2777749"/>
            <a:ext cx="614362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640" imgH="228600" progId="Equation.DSMT4">
                    <p:embed/>
                  </p:oleObj>
                </mc:Choice>
                <mc:Fallback>
                  <p:oleObj name="Equation" r:id="rId4" imgW="431640" imgH="228600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1177" y="2777749"/>
                          <a:ext cx="614362" cy="3667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039706" y="2811839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696" imgH="177723" progId="Equation.DSMT4">
                    <p:embed/>
                  </p:oleObj>
                </mc:Choice>
                <mc:Fallback>
                  <p:oleObj name="Equation" r:id="rId6" imgW="469696" imgH="177723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9706" y="2811839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Rectangle 27"/>
          <p:cNvSpPr>
            <a:spLocks noChangeArrowheads="1"/>
          </p:cNvSpPr>
          <p:nvPr/>
        </p:nvSpPr>
        <p:spPr bwMode="auto">
          <a:xfrm>
            <a:off x="0" y="-1"/>
            <a:ext cx="14509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730329" y="5682794"/>
            <a:ext cx="8208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注    </a:t>
            </a:r>
            <a:r>
              <a:rPr lang="zh-CN" altLang="en-US" sz="2000" b="1" dirty="0">
                <a:latin typeface="+mn-ea"/>
              </a:rPr>
              <a:t>非齐次线性方程组的解集不构成向量空间，它的通解的形式表示为</a:t>
            </a:r>
            <a:endParaRPr lang="en-US" altLang="zh-CN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其特解加上对应的齐次线性方程组的通解</a:t>
            </a:r>
            <a:r>
              <a:rPr lang="en-US" altLang="zh-CN" sz="2000" b="1" dirty="0">
                <a:latin typeface="+mn-ea"/>
              </a:rPr>
              <a:t>.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07995" y="1747364"/>
            <a:ext cx="9647982" cy="1015663"/>
            <a:chOff x="1707995" y="1747364"/>
            <a:chExt cx="9647982" cy="1015663"/>
          </a:xfrm>
        </p:grpSpPr>
        <p:sp>
          <p:nvSpPr>
            <p:cNvPr id="24" name="矩形 23"/>
            <p:cNvSpPr/>
            <p:nvPr/>
          </p:nvSpPr>
          <p:spPr>
            <a:xfrm>
              <a:off x="1707995" y="1747364"/>
              <a:ext cx="964798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solidFill>
                    <a:schemeClr val="accent1"/>
                  </a:solidFill>
                  <a:latin typeface="+mn-ea"/>
                  <a:cs typeface="Times New Roman" panose="02020603050405020304" pitchFamily="18" charset="0"/>
                </a:rPr>
                <a:t>定理</a:t>
              </a:r>
              <a:r>
                <a:rPr lang="en-US" altLang="zh-CN" sz="2000" b="1" kern="100" dirty="0">
                  <a:solidFill>
                    <a:schemeClr val="accent1"/>
                  </a:solidFill>
                  <a:latin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 若     是      的解，则     是对应齐次线性方程组</a:t>
              </a:r>
              <a:endParaRPr lang="en-US" altLang="zh-CN" sz="2000" b="1" kern="100" dirty="0"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的解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.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 </a:t>
              </a:r>
              <a:endParaRPr lang="zh-CN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3039291" y="1822916"/>
            <a:ext cx="541631" cy="435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42751" imgH="228501" progId="Equation.DSMT4">
                    <p:embed/>
                  </p:oleObj>
                </mc:Choice>
                <mc:Fallback>
                  <p:oleObj name="Equation" r:id="rId8" imgW="342751" imgH="228501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291" y="1822916"/>
                          <a:ext cx="541631" cy="43542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3835698" y="1900904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69800" imgH="177480" progId="Equation.DSMT4">
                    <p:embed/>
                  </p:oleObj>
                </mc:Choice>
                <mc:Fallback>
                  <p:oleObj name="Equation" r:id="rId10" imgW="469800" imgH="177480" progId="Equation.DSMT4">
                    <p:embed/>
                    <p:pic>
                      <p:nvPicPr>
                        <p:cNvPr id="27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5698" y="1900904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5666058" y="1864386"/>
            <a:ext cx="614363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31640" imgH="228600" progId="Equation.DSMT4">
                    <p:embed/>
                  </p:oleObj>
                </mc:Choice>
                <mc:Fallback>
                  <p:oleObj name="Equation" r:id="rId12" imgW="431640" imgH="228600" progId="Equation.DSMT4">
                    <p:embed/>
                    <p:pic>
                      <p:nvPicPr>
                        <p:cNvPr id="29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6058" y="1864386"/>
                          <a:ext cx="614363" cy="3667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>
              <a:graphicFrameLocks noChangeAspect="1"/>
            </p:cNvGraphicFramePr>
            <p:nvPr/>
          </p:nvGraphicFramePr>
          <p:xfrm>
            <a:off x="8877086" y="1900904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696" imgH="177723" progId="Equation.DSMT4">
                    <p:embed/>
                  </p:oleObj>
                </mc:Choice>
                <mc:Fallback>
                  <p:oleObj name="Equation" r:id="rId6" imgW="469696" imgH="177723" progId="Equation.DSMT4">
                    <p:embed/>
                    <p:pic>
                      <p:nvPicPr>
                        <p:cNvPr id="46" name="对象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7086" y="1900904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组合 38"/>
          <p:cNvGrpSpPr/>
          <p:nvPr/>
        </p:nvGrpSpPr>
        <p:grpSpPr>
          <a:xfrm>
            <a:off x="1699310" y="3271817"/>
            <a:ext cx="7882328" cy="982472"/>
            <a:chOff x="1699310" y="3271817"/>
            <a:chExt cx="7882328" cy="982472"/>
          </a:xfrm>
        </p:grpSpPr>
        <p:sp>
          <p:nvSpPr>
            <p:cNvPr id="41" name="矩形 40"/>
            <p:cNvSpPr/>
            <p:nvPr/>
          </p:nvSpPr>
          <p:spPr>
            <a:xfrm>
              <a:off x="1705266" y="3271817"/>
              <a:ext cx="694832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solidFill>
                    <a:schemeClr val="accent1"/>
                  </a:solidFill>
                  <a:latin typeface="+mn-ea"/>
                  <a:cs typeface="Times New Roman" panose="02020603050405020304" pitchFamily="18" charset="0"/>
                </a:rPr>
                <a:t>定理</a:t>
              </a:r>
              <a:r>
                <a:rPr lang="en-US" altLang="zh-CN" sz="2000" b="1" kern="100" dirty="0">
                  <a:solidFill>
                    <a:schemeClr val="accent1"/>
                  </a:solidFill>
                  <a:latin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 若      有解，则其通解可表示为        ，其中</a:t>
              </a:r>
              <a:endParaRPr lang="en-US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对象 50"/>
            <p:cNvGraphicFramePr>
              <a:graphicFrameLocks noChangeAspect="1"/>
            </p:cNvGraphicFramePr>
            <p:nvPr/>
          </p:nvGraphicFramePr>
          <p:xfrm>
            <a:off x="2983855" y="3421416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69800" imgH="177480" progId="Equation.DSMT4">
                    <p:embed/>
                  </p:oleObj>
                </mc:Choice>
                <mc:Fallback>
                  <p:oleObj name="Equation" r:id="rId14" imgW="469800" imgH="177480" progId="Equation.DSMT4">
                    <p:embed/>
                    <p:pic>
                      <p:nvPicPr>
                        <p:cNvPr id="51" name="对象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3855" y="3421416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6551525" y="3348596"/>
            <a:ext cx="1029734" cy="418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634725" imgH="241195" progId="Equation.DSMT4">
                    <p:embed/>
                  </p:oleObj>
                </mc:Choice>
                <mc:Fallback>
                  <p:oleObj name="Equation" r:id="rId16" imgW="634725" imgH="241195" progId="Equation.DSMT4">
                    <p:embed/>
                    <p:pic>
                      <p:nvPicPr>
                        <p:cNvPr id="4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51525" y="3348596"/>
                          <a:ext cx="1029734" cy="41801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8348697" y="3380925"/>
            <a:ext cx="296091" cy="391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65028" imgH="228501" progId="Equation.DSMT4">
                    <p:embed/>
                  </p:oleObj>
                </mc:Choice>
                <mc:Fallback>
                  <p:oleObj name="Equation" r:id="rId18" imgW="165028" imgH="228501" progId="Equation.DSMT4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48697" y="3380925"/>
                          <a:ext cx="296091" cy="3916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8544325" y="340056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是</a:t>
              </a:r>
              <a:endParaRPr lang="zh-CN" altLang="en-US" dirty="0"/>
            </a:p>
          </p:txBody>
        </p:sp>
        <p:graphicFrame>
          <p:nvGraphicFramePr>
            <p:cNvPr id="53" name="对象 52"/>
            <p:cNvGraphicFramePr>
              <a:graphicFrameLocks noChangeAspect="1"/>
            </p:cNvGraphicFramePr>
            <p:nvPr/>
          </p:nvGraphicFramePr>
          <p:xfrm>
            <a:off x="8877086" y="3431321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69800" imgH="177480" progId="Equation.DSMT4">
                    <p:embed/>
                  </p:oleObj>
                </mc:Choice>
                <mc:Fallback>
                  <p:oleObj name="Equation" r:id="rId14" imgW="469800" imgH="177480" progId="Equation.DSMT4">
                    <p:embed/>
                    <p:pic>
                      <p:nvPicPr>
                        <p:cNvPr id="53" name="对象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7086" y="3431321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矩形 53"/>
            <p:cNvSpPr/>
            <p:nvPr/>
          </p:nvSpPr>
          <p:spPr>
            <a:xfrm>
              <a:off x="1699310" y="3854179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的一个特解，</a:t>
              </a: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216605" y="3866914"/>
          <a:ext cx="2256060" cy="396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47172" imgH="253890" progId="Equation.DSMT4">
                  <p:embed/>
                </p:oleObj>
              </mc:Choice>
              <mc:Fallback>
                <p:oleObj name="Equation" r:id="rId20" imgW="1447172" imgH="25389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605" y="3866914"/>
                        <a:ext cx="2256060" cy="3969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5400624" y="3880536"/>
            <a:ext cx="4322104" cy="411689"/>
            <a:chOff x="5400624" y="3880536"/>
            <a:chExt cx="4322104" cy="411689"/>
          </a:xfrm>
        </p:grpSpPr>
        <p:sp>
          <p:nvSpPr>
            <p:cNvPr id="14" name="矩形 13"/>
            <p:cNvSpPr/>
            <p:nvPr/>
          </p:nvSpPr>
          <p:spPr>
            <a:xfrm>
              <a:off x="5400624" y="3880536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是对应齐次线性方程组</a:t>
              </a:r>
              <a:endParaRPr lang="zh-CN" altLang="en-US" sz="2000" b="1" dirty="0"/>
            </a:p>
          </p:txBody>
        </p:sp>
        <p:graphicFrame>
          <p:nvGraphicFramePr>
            <p:cNvPr id="55" name="对象 54"/>
            <p:cNvGraphicFramePr>
              <a:graphicFrameLocks noChangeAspect="1"/>
            </p:cNvGraphicFramePr>
            <p:nvPr/>
          </p:nvGraphicFramePr>
          <p:xfrm>
            <a:off x="8061313" y="3948479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696" imgH="177723" progId="Equation.DSMT4">
                    <p:embed/>
                  </p:oleObj>
                </mc:Choice>
                <mc:Fallback>
                  <p:oleObj name="Equation" r:id="rId6" imgW="469696" imgH="177723" progId="Equation.DSMT4">
                    <p:embed/>
                    <p:pic>
                      <p:nvPicPr>
                        <p:cNvPr id="55" name="对象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1313" y="3948479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矩形 55"/>
            <p:cNvSpPr/>
            <p:nvPr/>
          </p:nvSpPr>
          <p:spPr>
            <a:xfrm>
              <a:off x="8694883" y="3892115"/>
              <a:ext cx="10278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的通解</a:t>
              </a:r>
              <a:r>
                <a:rPr lang="en-US" altLang="zh-CN" sz="2000" b="1" dirty="0"/>
                <a:t>.</a:t>
              </a:r>
              <a:endParaRPr lang="zh-CN" altLang="en-US" sz="2000" b="1" dirty="0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707995" y="4314138"/>
            <a:ext cx="7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证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2272033" y="4300973"/>
            <a:ext cx="3701206" cy="417802"/>
            <a:chOff x="2272033" y="4300973"/>
            <a:chExt cx="3701206" cy="417802"/>
          </a:xfrm>
        </p:grpSpPr>
        <p:sp>
          <p:nvSpPr>
            <p:cNvPr id="15" name="矩形 14"/>
            <p:cNvSpPr/>
            <p:nvPr/>
          </p:nvSpPr>
          <p:spPr>
            <a:xfrm>
              <a:off x="2272033" y="4300973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由</a:t>
              </a:r>
              <a:endParaRPr lang="zh-CN" altLang="en-US" sz="2000" b="1" dirty="0"/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2598214" y="4301262"/>
            <a:ext cx="3375025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2082600" imgH="241200" progId="Equation.DSMT4">
                    <p:embed/>
                  </p:oleObj>
                </mc:Choice>
                <mc:Fallback>
                  <p:oleObj name="Equation" r:id="rId22" imgW="2082600" imgH="24120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8214" y="4301262"/>
                          <a:ext cx="3375025" cy="4175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组合 43"/>
          <p:cNvGrpSpPr/>
          <p:nvPr/>
        </p:nvGrpSpPr>
        <p:grpSpPr>
          <a:xfrm>
            <a:off x="5884874" y="4294268"/>
            <a:ext cx="3054649" cy="431839"/>
            <a:chOff x="5884874" y="4294268"/>
            <a:chExt cx="3054649" cy="431839"/>
          </a:xfrm>
        </p:grpSpPr>
        <p:sp>
          <p:nvSpPr>
            <p:cNvPr id="18" name="矩形 17"/>
            <p:cNvSpPr/>
            <p:nvPr/>
          </p:nvSpPr>
          <p:spPr>
            <a:xfrm>
              <a:off x="5884874" y="4308327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知</a:t>
              </a:r>
              <a:endParaRPr lang="zh-CN" altLang="en-US" sz="2000" b="1" dirty="0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6270739" y="4294268"/>
            <a:ext cx="989876" cy="401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634725" imgH="241195" progId="Equation.DSMT4">
                    <p:embed/>
                  </p:oleObj>
                </mc:Choice>
                <mc:Fallback>
                  <p:oleObj name="Equation" r:id="rId24" imgW="634725" imgH="241195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0739" y="4294268"/>
                          <a:ext cx="989876" cy="40183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矩形 57"/>
            <p:cNvSpPr/>
            <p:nvPr/>
          </p:nvSpPr>
          <p:spPr>
            <a:xfrm>
              <a:off x="7158173" y="4320194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cs typeface="Times New Roman" panose="02020603050405020304" pitchFamily="18" charset="0"/>
                </a:rPr>
                <a:t>是</a:t>
              </a:r>
              <a:endParaRPr lang="zh-CN" altLang="en-US" sz="2000" b="1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8169760" y="4325997"/>
              <a:ext cx="7697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cs typeface="Times New Roman" panose="02020603050405020304" pitchFamily="18" charset="0"/>
                </a:rPr>
                <a:t>的解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.</a:t>
              </a:r>
              <a:endParaRPr lang="zh-CN" altLang="en-US" sz="2000" b="1" dirty="0"/>
            </a:p>
          </p:txBody>
        </p:sp>
        <p:graphicFrame>
          <p:nvGraphicFramePr>
            <p:cNvPr id="60" name="对象 59"/>
            <p:cNvGraphicFramePr>
              <a:graphicFrameLocks noChangeAspect="1"/>
            </p:cNvGraphicFramePr>
            <p:nvPr/>
          </p:nvGraphicFramePr>
          <p:xfrm>
            <a:off x="7545737" y="4370383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69800" imgH="177480" progId="Equation.DSMT4">
                    <p:embed/>
                  </p:oleObj>
                </mc:Choice>
                <mc:Fallback>
                  <p:oleObj name="Equation" r:id="rId10" imgW="469800" imgH="177480" progId="Equation.DSMT4">
                    <p:embed/>
                    <p:pic>
                      <p:nvPicPr>
                        <p:cNvPr id="60" name="对象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5737" y="4370383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/>
          <p:cNvGrpSpPr/>
          <p:nvPr/>
        </p:nvGrpSpPr>
        <p:grpSpPr>
          <a:xfrm>
            <a:off x="1730329" y="4301231"/>
            <a:ext cx="7726807" cy="860962"/>
            <a:chOff x="1730329" y="4301231"/>
            <a:chExt cx="7726807" cy="860962"/>
          </a:xfrm>
        </p:grpSpPr>
        <p:sp>
          <p:nvSpPr>
            <p:cNvPr id="61" name="矩形 60"/>
            <p:cNvSpPr/>
            <p:nvPr/>
          </p:nvSpPr>
          <p:spPr>
            <a:xfrm>
              <a:off x="8785857" y="4315316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cs typeface="Times New Roman" panose="02020603050405020304" pitchFamily="18" charset="0"/>
                </a:rPr>
                <a:t>设</a:t>
              </a:r>
              <a:endParaRPr lang="zh-CN" altLang="en-US" sz="2000" b="1" dirty="0"/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9201182" y="4301231"/>
            <a:ext cx="255954" cy="3618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165028" imgH="228501" progId="Equation.DSMT4">
                    <p:embed/>
                  </p:oleObj>
                </mc:Choice>
                <mc:Fallback>
                  <p:oleObj name="Equation" r:id="rId26" imgW="165028" imgH="228501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1182" y="4301231"/>
                          <a:ext cx="255954" cy="36186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矩形 61"/>
            <p:cNvSpPr/>
            <p:nvPr/>
          </p:nvSpPr>
          <p:spPr>
            <a:xfrm>
              <a:off x="1730329" y="4762083"/>
              <a:ext cx="28841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是           的任意一个解，</a:t>
              </a:r>
            </a:p>
          </p:txBody>
        </p:sp>
        <p:graphicFrame>
          <p:nvGraphicFramePr>
            <p:cNvPr id="63" name="对象 62"/>
            <p:cNvGraphicFramePr>
              <a:graphicFrameLocks noChangeAspect="1"/>
            </p:cNvGraphicFramePr>
            <p:nvPr/>
          </p:nvGraphicFramePr>
          <p:xfrm>
            <a:off x="2041206" y="4810678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69800" imgH="177480" progId="Equation.DSMT4">
                    <p:embed/>
                  </p:oleObj>
                </mc:Choice>
                <mc:Fallback>
                  <p:oleObj name="Equation" r:id="rId10" imgW="469800" imgH="177480" progId="Equation.DSMT4">
                    <p:embed/>
                    <p:pic>
                      <p:nvPicPr>
                        <p:cNvPr id="63" name="对象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1206" y="4810678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" name="矩形 63"/>
          <p:cNvSpPr/>
          <p:nvPr/>
        </p:nvSpPr>
        <p:spPr>
          <a:xfrm>
            <a:off x="4274977" y="4743945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可改写为</a:t>
            </a:r>
          </a:p>
        </p:txBody>
      </p:sp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5422015" y="4728685"/>
          <a:ext cx="16351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1091880" imgH="241200" progId="Equation.DSMT4">
                  <p:embed/>
                </p:oleObj>
              </mc:Choice>
              <mc:Fallback>
                <p:oleObj name="Equation" r:id="rId28" imgW="1091880" imgH="241200" progId="Equation.DSMT4">
                  <p:embed/>
                  <p:pic>
                    <p:nvPicPr>
                      <p:cNvPr id="66" name="对象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015" y="4728685"/>
                        <a:ext cx="1635125" cy="392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矩形 66"/>
          <p:cNvSpPr/>
          <p:nvPr/>
        </p:nvSpPr>
        <p:spPr>
          <a:xfrm>
            <a:off x="6914310" y="4736708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cs typeface="Times New Roman" panose="02020603050405020304" pitchFamily="18" charset="0"/>
              </a:rPr>
              <a:t>又</a:t>
            </a:r>
            <a:endParaRPr lang="zh-CN" altLang="en-US" sz="2000" b="1" dirty="0"/>
          </a:p>
        </p:txBody>
      </p: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7254907" y="4756115"/>
          <a:ext cx="598130" cy="383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393529" imgH="241195" progId="Equation.DSMT4">
                  <p:embed/>
                </p:oleObj>
              </mc:Choice>
              <mc:Fallback>
                <p:oleObj name="Equation" r:id="rId30" imgW="393529" imgH="241195" progId="Equation.DSMT4">
                  <p:embed/>
                  <p:pic>
                    <p:nvPicPr>
                      <p:cNvPr id="69" name="对象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907" y="4756115"/>
                        <a:ext cx="598130" cy="383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组合 46"/>
          <p:cNvGrpSpPr/>
          <p:nvPr/>
        </p:nvGrpSpPr>
        <p:grpSpPr>
          <a:xfrm>
            <a:off x="7785872" y="4750779"/>
            <a:ext cx="1902409" cy="401317"/>
            <a:chOff x="7785872" y="4750779"/>
            <a:chExt cx="1902409" cy="401317"/>
          </a:xfrm>
        </p:grpSpPr>
        <p:sp>
          <p:nvSpPr>
            <p:cNvPr id="70" name="矩形 69"/>
            <p:cNvSpPr/>
            <p:nvPr/>
          </p:nvSpPr>
          <p:spPr>
            <a:xfrm>
              <a:off x="7785872" y="4751986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是</a:t>
              </a:r>
            </a:p>
          </p:txBody>
        </p:sp>
        <p:graphicFrame>
          <p:nvGraphicFramePr>
            <p:cNvPr id="71" name="对象 70"/>
            <p:cNvGraphicFramePr>
              <a:graphicFrameLocks noChangeAspect="1"/>
            </p:cNvGraphicFramePr>
            <p:nvPr/>
          </p:nvGraphicFramePr>
          <p:xfrm>
            <a:off x="8177148" y="4813397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696" imgH="177723" progId="Equation.DSMT4">
                    <p:embed/>
                  </p:oleObj>
                </mc:Choice>
                <mc:Fallback>
                  <p:oleObj name="Equation" r:id="rId6" imgW="469696" imgH="177723" progId="Equation.DSMT4">
                    <p:embed/>
                    <p:pic>
                      <p:nvPicPr>
                        <p:cNvPr id="71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7148" y="4813397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矩形 71"/>
            <p:cNvSpPr/>
            <p:nvPr/>
          </p:nvSpPr>
          <p:spPr>
            <a:xfrm>
              <a:off x="8820070" y="4750779"/>
              <a:ext cx="8682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的解，</a:t>
              </a:r>
            </a:p>
          </p:txBody>
        </p:sp>
      </p:grpSp>
      <p:sp>
        <p:nvSpPr>
          <p:cNvPr id="73" name="矩形 72"/>
          <p:cNvSpPr/>
          <p:nvPr/>
        </p:nvSpPr>
        <p:spPr>
          <a:xfrm>
            <a:off x="1730329" y="519151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cs typeface="Times New Roman" panose="02020603050405020304" pitchFamily="18" charset="0"/>
              </a:rPr>
              <a:t>即</a:t>
            </a:r>
            <a:endParaRPr lang="zh-CN" altLang="en-US" sz="2000" b="1" dirty="0"/>
          </a:p>
        </p:txBody>
      </p:sp>
      <p:graphicFrame>
        <p:nvGraphicFramePr>
          <p:cNvPr id="75" name="对象 74"/>
          <p:cNvGraphicFramePr>
            <a:graphicFrameLocks noChangeAspect="1"/>
          </p:cNvGraphicFramePr>
          <p:nvPr/>
        </p:nvGraphicFramePr>
        <p:xfrm>
          <a:off x="2131588" y="5218310"/>
          <a:ext cx="24780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777680" imgH="253800" progId="Equation.DSMT4">
                  <p:embed/>
                </p:oleObj>
              </mc:Choice>
              <mc:Fallback>
                <p:oleObj name="Equation" r:id="rId32" imgW="1777680" imgH="253800" progId="Equation.DSMT4">
                  <p:embed/>
                  <p:pic>
                    <p:nvPicPr>
                      <p:cNvPr id="75" name="对象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1588" y="5218310"/>
                        <a:ext cx="2478087" cy="366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4533060" y="5201970"/>
            <a:ext cx="5143088" cy="420585"/>
            <a:chOff x="4533060" y="5201970"/>
            <a:chExt cx="5143088" cy="420585"/>
          </a:xfrm>
        </p:grpSpPr>
        <p:sp>
          <p:nvSpPr>
            <p:cNvPr id="76" name="矩形 75"/>
            <p:cNvSpPr/>
            <p:nvPr/>
          </p:nvSpPr>
          <p:spPr>
            <a:xfrm>
              <a:off x="4533060" y="5201970"/>
              <a:ext cx="9589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这样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，</a:t>
              </a:r>
              <a:endParaRPr lang="zh-CN" altLang="en-US" sz="2000" b="1" dirty="0"/>
            </a:p>
          </p:txBody>
        </p:sp>
        <p:graphicFrame>
          <p:nvGraphicFramePr>
            <p:cNvPr id="77" name="对象 76"/>
            <p:cNvGraphicFramePr>
              <a:graphicFrameLocks noChangeAspect="1"/>
            </p:cNvGraphicFramePr>
            <p:nvPr/>
          </p:nvGraphicFramePr>
          <p:xfrm>
            <a:off x="5230721" y="5257090"/>
            <a:ext cx="704552" cy="28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69800" imgH="177480" progId="Equation.DSMT4">
                    <p:embed/>
                  </p:oleObj>
                </mc:Choice>
                <mc:Fallback>
                  <p:oleObj name="Equation" r:id="rId14" imgW="469800" imgH="177480" progId="Equation.DSMT4">
                    <p:embed/>
                    <p:pic>
                      <p:nvPicPr>
                        <p:cNvPr id="77" name="对象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0721" y="5257090"/>
                          <a:ext cx="704552" cy="287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矩形 77"/>
            <p:cNvSpPr/>
            <p:nvPr/>
          </p:nvSpPr>
          <p:spPr>
            <a:xfrm>
              <a:off x="5809384" y="5222445"/>
              <a:ext cx="38667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cs typeface="Times New Roman" panose="02020603050405020304" pitchFamily="18" charset="0"/>
                </a:rPr>
                <a:t>的任意解都可以写成上面的形式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.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1306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2" grpId="0"/>
      <p:bldP spid="57" grpId="0"/>
      <p:bldP spid="64" grpId="0"/>
      <p:bldP spid="67" grpId="0"/>
      <p:bldP spid="7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E31ADA-87CE-1D28-5869-9E098D39FC9E}"/>
                  </a:ext>
                </a:extLst>
              </p:cNvPr>
              <p:cNvSpPr txBox="1"/>
              <p:nvPr/>
            </p:nvSpPr>
            <p:spPr>
              <a:xfrm>
                <a:off x="1037063" y="2459504"/>
                <a:ext cx="10036098" cy="2769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如果在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中可以找到任意多个线性无关的向量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那么就称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无限维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单个的零向量总是线性相关的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故零子空间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中不存在线性无关的向量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dim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}=0.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E31ADA-87CE-1D28-5869-9E098D39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63" y="2459504"/>
                <a:ext cx="10036098" cy="2769989"/>
              </a:xfrm>
              <a:prstGeom prst="rect">
                <a:avLst/>
              </a:prstGeom>
              <a:blipFill>
                <a:blip r:embed="rId2"/>
                <a:stretch>
                  <a:fillRect l="-1011" r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27B1DBE-90DD-EC04-FB78-D03B90DE5EAD}"/>
                  </a:ext>
                </a:extLst>
              </p:cNvPr>
              <p:cNvSpPr txBox="1"/>
              <p:nvPr/>
            </p:nvSpPr>
            <p:spPr>
              <a:xfrm>
                <a:off x="579863" y="1180847"/>
                <a:ext cx="10370634" cy="369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5.2.3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维线性空间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中任一向量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线性表出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是被向量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唯一确定的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这组数就称为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27B1DBE-90DD-EC04-FB78-D03B90DE5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3" y="1180847"/>
                <a:ext cx="10370634" cy="3699346"/>
              </a:xfrm>
              <a:prstGeom prst="rect">
                <a:avLst/>
              </a:prstGeom>
              <a:blipFill>
                <a:blip r:embed="rId2"/>
                <a:stretch>
                  <a:fillRect l="-978" r="-48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267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74B3E3E-B2A1-6A1C-174B-9941BCF21488}"/>
                  </a:ext>
                </a:extLst>
              </p:cNvPr>
              <p:cNvSpPr txBox="1"/>
              <p:nvPr/>
            </p:nvSpPr>
            <p:spPr>
              <a:xfrm>
                <a:off x="1131850" y="1747777"/>
                <a:ext cx="8703526" cy="2610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有了基底和坐标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我们就可以用向量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中的元素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（请注意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可能是矩阵、函数等），记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这样广义的向量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zh-CN" altLang="en-US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就与狭义的向量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建立联系了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74B3E3E-B2A1-6A1C-174B-9941BCF2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50" y="1747777"/>
                <a:ext cx="8703526" cy="2610971"/>
              </a:xfrm>
              <a:prstGeom prst="rect">
                <a:avLst/>
              </a:prstGeom>
              <a:blipFill>
                <a:blip r:embed="rId2"/>
                <a:stretch>
                  <a:fillRect l="-1166" b="-3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48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C6B81A-503D-0CB3-D430-9D3C8CD74723}"/>
                  </a:ext>
                </a:extLst>
              </p:cNvPr>
              <p:cNvSpPr txBox="1"/>
              <p:nvPr/>
            </p:nvSpPr>
            <p:spPr>
              <a:xfrm>
                <a:off x="501805" y="759539"/>
                <a:ext cx="10671717" cy="601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400" b="1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+…+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+…+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b="1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, </m:t>
                    </m:r>
                  </m:oMath>
                </a14:m>
                <a:endParaRPr lang="en-US" altLang="zh-CN" sz="24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的和的坐标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的坐标与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坐标的和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数乘的坐标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坐标的积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引用坐标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广义向量的运算问题可以用我们熟悉的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中的向量来处理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C6B81A-503D-0CB3-D430-9D3C8CD74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" y="759539"/>
                <a:ext cx="10671717" cy="6014852"/>
              </a:xfrm>
              <a:prstGeom prst="rect">
                <a:avLst/>
              </a:prstGeom>
              <a:blipFill>
                <a:blip r:embed="rId2"/>
                <a:stretch>
                  <a:fillRect l="-832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3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00E8B3-67C7-1D46-A5C0-4900FE6E3FBA}"/>
                  </a:ext>
                </a:extLst>
              </p:cNvPr>
              <p:cNvSpPr txBox="1"/>
              <p:nvPr/>
            </p:nvSpPr>
            <p:spPr>
              <a:xfrm>
                <a:off x="390293" y="934078"/>
                <a:ext cx="10950498" cy="5278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5.2.3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的元素在第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行第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列位置上为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其他位置皆为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0.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标准基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m:t>dim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400" dirty="0"/>
                  <a:t>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00E8B3-67C7-1D46-A5C0-4900FE6E3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93" y="934078"/>
                <a:ext cx="10950498" cy="5278048"/>
              </a:xfrm>
              <a:prstGeom prst="rect">
                <a:avLst/>
              </a:prstGeom>
              <a:blipFill>
                <a:blip r:embed="rId2"/>
                <a:stretch>
                  <a:fillRect l="-811" r="-1275" b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3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F85B487-CBB0-B49C-6C4A-72FD7945D89F}"/>
                  </a:ext>
                </a:extLst>
              </p:cNvPr>
              <p:cNvSpPr txBox="1"/>
              <p:nvPr/>
            </p:nvSpPr>
            <p:spPr>
              <a:xfrm>
                <a:off x="423747" y="816509"/>
                <a:ext cx="11017404" cy="5342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的标准基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在该组基底下的坐标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400" b="1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=2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+3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+5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=2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+3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+5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在该组基底下的坐标为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(2,3,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4,5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F85B487-CBB0-B49C-6C4A-72FD7945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7" y="816509"/>
                <a:ext cx="11017404" cy="5342745"/>
              </a:xfrm>
              <a:prstGeom prst="rect">
                <a:avLst/>
              </a:prstGeom>
              <a:blipFill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7CCA53-3EB4-8E74-255C-B460C2D4A30F}"/>
                  </a:ext>
                </a:extLst>
              </p:cNvPr>
              <p:cNvSpPr txBox="1"/>
              <p:nvPr/>
            </p:nvSpPr>
            <p:spPr>
              <a:xfrm>
                <a:off x="1204332" y="2505991"/>
                <a:ext cx="9500839" cy="1799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一般地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在标准基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下的坐标为 </a:t>
                </a:r>
              </a:p>
              <a:p>
                <a:pPr lvl="0"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7CCA53-3EB4-8E74-255C-B460C2D4A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32" y="2505991"/>
                <a:ext cx="9500839" cy="1799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1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FDC4-5C65-F2B0-7BE0-7D290D5E3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4CC797-9D8D-C0CB-27E2-3D753A7FBDFB}"/>
              </a:ext>
            </a:extLst>
          </p:cNvPr>
          <p:cNvSpPr txBox="1"/>
          <p:nvPr/>
        </p:nvSpPr>
        <p:spPr>
          <a:xfrm>
            <a:off x="1749020" y="1861991"/>
            <a:ext cx="814521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作业：</a:t>
            </a:r>
            <a:endParaRPr kumimoji="0" lang="en-US" altLang="zh-CN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pp. 211-214: 2 3 4 13 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pp. 265: 5 9 10 13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23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715BB5-81BE-2437-8164-194D8E6A149E}"/>
              </a:ext>
            </a:extLst>
          </p:cNvPr>
          <p:cNvSpPr txBox="1"/>
          <p:nvPr/>
        </p:nvSpPr>
        <p:spPr>
          <a:xfrm>
            <a:off x="569199" y="866215"/>
            <a:ext cx="4399154" cy="6549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5.2.2 </a:t>
            </a: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基变换与坐标变换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178C81-B198-DD99-12DC-B2B9C60FE530}"/>
                  </a:ext>
                </a:extLst>
              </p:cNvPr>
              <p:cNvSpPr txBox="1"/>
              <p:nvPr/>
            </p:nvSpPr>
            <p:spPr>
              <a:xfrm>
                <a:off x="988741" y="1616612"/>
                <a:ext cx="10214517" cy="362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是数域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给定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的两组基底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},  </m:t>
                      </m:r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在两组基底下的坐标分别为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m:rPr>
                          <m:nor/>
                        </m:rPr>
                        <a:rPr lang="en-US" altLang="zh-CN" sz="24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和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试问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有什么关系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178C81-B198-DD99-12DC-B2B9C60FE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41" y="1616612"/>
                <a:ext cx="10214517" cy="3624775"/>
              </a:xfrm>
              <a:prstGeom prst="rect">
                <a:avLst/>
              </a:prstGeom>
              <a:blipFill>
                <a:blip r:embed="rId2"/>
                <a:stretch>
                  <a:fillRect l="-868" b="-3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501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CF64ECD-D1A1-C45E-5440-AE58786611D9}"/>
                  </a:ext>
                </a:extLst>
              </p:cNvPr>
              <p:cNvSpPr txBox="1"/>
              <p:nvPr/>
            </p:nvSpPr>
            <p:spPr>
              <a:xfrm>
                <a:off x="557560" y="1371161"/>
                <a:ext cx="10560205" cy="4918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故有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   ⋮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(5.2.1)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引进如下形式的写法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≜[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CF64ECD-D1A1-C45E-5440-AE5878661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0" y="1371161"/>
                <a:ext cx="10560205" cy="4918269"/>
              </a:xfrm>
              <a:prstGeom prst="rect">
                <a:avLst/>
              </a:prstGeom>
              <a:blipFill>
                <a:blip r:embed="rId2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A8DDD30-A930-604F-9AE5-B19E1BC61CD3}"/>
              </a:ext>
            </a:extLst>
          </p:cNvPr>
          <p:cNvSpPr txBox="1"/>
          <p:nvPr/>
        </p:nvSpPr>
        <p:spPr>
          <a:xfrm>
            <a:off x="340111" y="796645"/>
            <a:ext cx="3663177" cy="574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两组基底之间的关系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32114" y="1108409"/>
            <a:ext cx="480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1   </a:t>
            </a:r>
            <a:r>
              <a:rPr lang="zh-CN" altLang="en-US" sz="2000" b="1" dirty="0">
                <a:latin typeface="+mn-ea"/>
              </a:rPr>
              <a:t>设线性方程组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651797" y="1454857"/>
          <a:ext cx="2580035" cy="144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700" imgH="939800" progId="Equation.DSMT4">
                  <p:embed/>
                </p:oleObj>
              </mc:Choice>
              <mc:Fallback>
                <p:oleObj name="Equation" r:id="rId2" imgW="1663700" imgH="9398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97" y="1454857"/>
                        <a:ext cx="2580035" cy="14456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132114" y="2970919"/>
            <a:ext cx="5264607" cy="406761"/>
            <a:chOff x="1132114" y="2970919"/>
            <a:chExt cx="5264607" cy="406761"/>
          </a:xfrm>
        </p:grpSpPr>
        <p:sp>
          <p:nvSpPr>
            <p:cNvPr id="5" name="矩形 4"/>
            <p:cNvSpPr/>
            <p:nvPr/>
          </p:nvSpPr>
          <p:spPr>
            <a:xfrm>
              <a:off x="1132114" y="2970919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试就</a:t>
              </a:r>
              <a:endParaRPr lang="zh-CN" altLang="en-US" sz="2000" b="1" dirty="0"/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1724296" y="3003334"/>
            <a:ext cx="443435" cy="33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670" imgH="177569" progId="Equation.DSMT4">
                    <p:embed/>
                  </p:oleObj>
                </mc:Choice>
                <mc:Fallback>
                  <p:oleObj name="Equation" r:id="rId4" imgW="253670" imgH="177569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4296" y="3003334"/>
                          <a:ext cx="443435" cy="33528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2081116" y="2977570"/>
              <a:ext cx="43156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讨论方程组解的情况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有解时求出解</a:t>
              </a:r>
              <a:r>
                <a:rPr lang="en-US" altLang="zh-CN" sz="2000" b="1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32114" y="3441886"/>
            <a:ext cx="55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解</a:t>
            </a:r>
          </a:p>
        </p:txBody>
      </p:sp>
      <p:sp>
        <p:nvSpPr>
          <p:cNvPr id="17" name="矩形 16"/>
          <p:cNvSpPr/>
          <p:nvPr/>
        </p:nvSpPr>
        <p:spPr>
          <a:xfrm>
            <a:off x="1946013" y="343177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cs typeface="Times New Roman" panose="02020603050405020304" pitchFamily="18" charset="0"/>
              </a:rPr>
              <a:t>对方程组得增广矩阵</a:t>
            </a:r>
            <a:endParaRPr lang="zh-CN" altLang="en-US" sz="2000" b="1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4328160" y="3477610"/>
          <a:ext cx="661851" cy="310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048" imgH="203024" progId="Equation.DSMT4">
                  <p:embed/>
                </p:oleObj>
              </mc:Choice>
              <mc:Fallback>
                <p:oleObj name="Equation" r:id="rId6" imgW="406048" imgH="203024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160" y="3477610"/>
                        <a:ext cx="661851" cy="3108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860131" y="341508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cs typeface="Times New Roman" panose="02020603050405020304" pitchFamily="18" charset="0"/>
              </a:rPr>
              <a:t>作</a:t>
            </a:r>
            <a:r>
              <a:rPr lang="zh-CN" altLang="zh-CN" sz="2000" b="1" dirty="0">
                <a:cs typeface="Times New Roman" panose="02020603050405020304" pitchFamily="18" charset="0"/>
              </a:rPr>
              <a:t>初等行变换</a:t>
            </a:r>
            <a:r>
              <a:rPr lang="zh-CN" altLang="en-US" sz="2000" b="1" dirty="0">
                <a:cs typeface="Times New Roman" panose="02020603050405020304" pitchFamily="18" charset="0"/>
              </a:rPr>
              <a:t>，有</a:t>
            </a:r>
            <a:endParaRPr lang="zh-CN" altLang="en-US" sz="2000" b="1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926079" y="3931814"/>
          <a:ext cx="4679325" cy="1392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98800" imgH="939800" progId="Equation.DSMT4">
                  <p:embed/>
                </p:oleObj>
              </mc:Choice>
              <mc:Fallback>
                <p:oleObj name="Equation" r:id="rId8" imgW="3098800" imgH="939800" progId="Equation.DSMT4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079" y="3931814"/>
                        <a:ext cx="4679325" cy="13921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1132114" y="5335791"/>
            <a:ext cx="103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(1) </a:t>
            </a:r>
            <a:r>
              <a:rPr lang="zh-CN" altLang="en-US" sz="2000" b="1" dirty="0">
                <a:latin typeface="+mn-ea"/>
              </a:rPr>
              <a:t>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81115" y="5355712"/>
            <a:ext cx="2633760" cy="400110"/>
            <a:chOff x="2081115" y="5355712"/>
            <a:chExt cx="2633760" cy="400110"/>
          </a:xfrm>
        </p:grpSpPr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2081115" y="5407722"/>
            <a:ext cx="592182" cy="296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05872" imgH="177569" progId="Equation.DSMT4">
                    <p:embed/>
                  </p:oleObj>
                </mc:Choice>
                <mc:Fallback>
                  <p:oleObj name="Equation" r:id="rId10" imgW="405872" imgH="177569" progId="Equation.DSMT4">
                    <p:embed/>
                    <p:pic>
                      <p:nvPicPr>
                        <p:cNvPr id="27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1115" y="5407722"/>
                          <a:ext cx="592182" cy="29609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矩形 27"/>
            <p:cNvSpPr/>
            <p:nvPr/>
          </p:nvSpPr>
          <p:spPr>
            <a:xfrm>
              <a:off x="2586212" y="5355712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时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，</a:t>
              </a:r>
              <a:endParaRPr lang="zh-CN" altLang="en-US" sz="2000" b="1" dirty="0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3136900" y="5424488"/>
            <a:ext cx="1577975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965160" imgH="203040" progId="Equation.DSMT4">
                    <p:embed/>
                  </p:oleObj>
                </mc:Choice>
                <mc:Fallback>
                  <p:oleObj name="Equation" r:id="rId12" imgW="965160" imgH="203040" progId="Equation.DSMT4">
                    <p:embed/>
                    <p:pic>
                      <p:nvPicPr>
                        <p:cNvPr id="3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6900" y="5424488"/>
                          <a:ext cx="1577975" cy="3127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矩形 30"/>
          <p:cNvSpPr/>
          <p:nvPr/>
        </p:nvSpPr>
        <p:spPr>
          <a:xfrm>
            <a:off x="4643356" y="5367386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方程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组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无解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32114" y="5806758"/>
            <a:ext cx="103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(2) </a:t>
            </a:r>
            <a:r>
              <a:rPr lang="zh-CN" altLang="en-US" sz="2000" b="1" dirty="0">
                <a:latin typeface="+mn-ea"/>
              </a:rPr>
              <a:t>当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081115" y="5816675"/>
            <a:ext cx="2622648" cy="403150"/>
            <a:chOff x="2081115" y="5816675"/>
            <a:chExt cx="2622648" cy="403150"/>
          </a:xfrm>
        </p:grpSpPr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2081115" y="5858767"/>
            <a:ext cx="592182" cy="296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06080" imgH="177480" progId="Equation.DSMT4">
                    <p:embed/>
                  </p:oleObj>
                </mc:Choice>
                <mc:Fallback>
                  <p:oleObj name="Equation" r:id="rId14" imgW="406080" imgH="177480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1115" y="5858767"/>
                          <a:ext cx="592182" cy="29609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矩形 33"/>
            <p:cNvSpPr/>
            <p:nvPr/>
          </p:nvSpPr>
          <p:spPr>
            <a:xfrm>
              <a:off x="2586212" y="5816675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时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，</a:t>
              </a:r>
              <a:endParaRPr lang="zh-CN" altLang="en-US" sz="2000" b="1" dirty="0"/>
            </a:p>
          </p:txBody>
        </p:sp>
        <p:graphicFrame>
          <p:nvGraphicFramePr>
            <p:cNvPr id="35" name="对象 34"/>
            <p:cNvGraphicFramePr>
              <a:graphicFrameLocks noChangeAspect="1"/>
            </p:cNvGraphicFramePr>
            <p:nvPr/>
          </p:nvGraphicFramePr>
          <p:xfrm>
            <a:off x="3146425" y="5907088"/>
            <a:ext cx="1557338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952200" imgH="203040" progId="Equation.DSMT4">
                    <p:embed/>
                  </p:oleObj>
                </mc:Choice>
                <mc:Fallback>
                  <p:oleObj name="Equation" r:id="rId16" imgW="952200" imgH="20304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6425" y="5907088"/>
                          <a:ext cx="1557338" cy="3127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矩形 35"/>
          <p:cNvSpPr/>
          <p:nvPr/>
        </p:nvSpPr>
        <p:spPr>
          <a:xfrm>
            <a:off x="4643356" y="582554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方程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组有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解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17" grpId="0"/>
      <p:bldP spid="22" grpId="0"/>
      <p:bldP spid="25" grpId="0"/>
      <p:bldP spid="31" grpId="0"/>
      <p:bldP spid="32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0B23CB-1081-B254-1765-2702D44D50F7}"/>
                  </a:ext>
                </a:extLst>
              </p:cNvPr>
              <p:cNvSpPr txBox="1"/>
              <p:nvPr/>
            </p:nvSpPr>
            <p:spPr>
              <a:xfrm>
                <a:off x="412595" y="916316"/>
                <a:ext cx="10582507" cy="5698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(5.2.1)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式可以写成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]=[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记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]=[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为由基底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到基底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过渡矩阵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0B23CB-1081-B254-1765-2702D44D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95" y="916316"/>
                <a:ext cx="10582507" cy="5698996"/>
              </a:xfrm>
              <a:prstGeom prst="rect">
                <a:avLst/>
              </a:prstGeom>
              <a:blipFill>
                <a:blip r:embed="rId2"/>
                <a:stretch>
                  <a:fillRect l="-959" t="-1114" b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90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D4D909-98A2-8EE0-F9AF-6C3530B8AB39}"/>
                  </a:ext>
                </a:extLst>
              </p:cNvPr>
              <p:cNvSpPr txBox="1"/>
              <p:nvPr/>
            </p:nvSpPr>
            <p:spPr>
              <a:xfrm>
                <a:off x="367989" y="897975"/>
                <a:ext cx="10482147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2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2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5.2.2</a:t>
                </a:r>
                <a:r>
                  <a:rPr lang="en-US" altLang="zh-CN" sz="22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的一组基底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满足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]=[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的一组基底当且仅当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是可逆矩阵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7D4D909-98A2-8EE0-F9AF-6C3530B8A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89" y="897975"/>
                <a:ext cx="10482147" cy="1338828"/>
              </a:xfrm>
              <a:prstGeom prst="rect">
                <a:avLst/>
              </a:prstGeom>
              <a:blipFill>
                <a:blip r:embed="rId3"/>
                <a:stretch>
                  <a:fillRect l="-605" t="-3738" b="-7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90B7D6-4542-ECE2-6855-FAC20D8DA481}"/>
                  </a:ext>
                </a:extLst>
              </p:cNvPr>
              <p:cNvSpPr txBox="1"/>
              <p:nvPr/>
            </p:nvSpPr>
            <p:spPr>
              <a:xfrm>
                <a:off x="367989" y="2419143"/>
                <a:ext cx="60997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0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的一组基底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90B7D6-4542-ECE2-6855-FAC20D8DA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89" y="2419143"/>
                <a:ext cx="6099716" cy="400110"/>
              </a:xfrm>
              <a:prstGeom prst="rect">
                <a:avLst/>
              </a:prstGeom>
              <a:blipFill>
                <a:blip r:embed="rId4"/>
                <a:stretch>
                  <a:fillRect l="-830" t="-1250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148BD7-3047-C7EE-753E-1025F7D9CF61}"/>
                  </a:ext>
                </a:extLst>
              </p:cNvPr>
              <p:cNvSpPr txBox="1"/>
              <p:nvPr/>
            </p:nvSpPr>
            <p:spPr>
              <a:xfrm>
                <a:off x="875368" y="2924356"/>
                <a:ext cx="7766825" cy="1277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只能有</a:t>
                </a:r>
                <a:r>
                  <a:rPr lang="zh-CN" altLang="zh-CN" sz="20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=⋯=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zh-CN" sz="20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148BD7-3047-C7EE-753E-1025F7D9C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" y="2924356"/>
                <a:ext cx="7766825" cy="1277401"/>
              </a:xfrm>
              <a:prstGeom prst="rect">
                <a:avLst/>
              </a:prstGeom>
              <a:blipFill>
                <a:blip r:embed="rId5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D0D42E-3613-3198-A4FC-88997D5B45C3}"/>
                  </a:ext>
                </a:extLst>
              </p:cNvPr>
              <p:cNvSpPr txBox="1"/>
              <p:nvPr/>
            </p:nvSpPr>
            <p:spPr>
              <a:xfrm>
                <a:off x="875368" y="4320702"/>
                <a:ext cx="7398835" cy="1277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只能有</a:t>
                </a:r>
                <a:r>
                  <a:rPr lang="zh-CN" altLang="zh-CN" sz="20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=⋯=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zh-CN" sz="20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D0D42E-3613-3198-A4FC-88997D5B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8" y="4320702"/>
                <a:ext cx="7398835" cy="1277401"/>
              </a:xfrm>
              <a:prstGeom prst="rect">
                <a:avLst/>
              </a:prstGeom>
              <a:blipFill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BF661F2-67E3-85D6-A6AC-3AC4B6E7CE7C}"/>
                  </a:ext>
                </a:extLst>
              </p:cNvPr>
              <p:cNvSpPr txBox="1"/>
              <p:nvPr/>
            </p:nvSpPr>
            <p:spPr>
              <a:xfrm>
                <a:off x="811246" y="5532381"/>
                <a:ext cx="6986241" cy="1277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只能有</a:t>
                </a:r>
                <a:r>
                  <a:rPr lang="zh-CN" altLang="zh-CN" sz="20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=⋯=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zh-CN" sz="20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BF661F2-67E3-85D6-A6AC-3AC4B6E7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46" y="5532381"/>
                <a:ext cx="6986241" cy="1277401"/>
              </a:xfrm>
              <a:prstGeom prst="rect">
                <a:avLst/>
              </a:prstGeom>
              <a:blipFill>
                <a:blip r:embed="rId7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503EED-7665-7E04-D0FB-BDAD6F800475}"/>
                  </a:ext>
                </a:extLst>
              </p:cNvPr>
              <p:cNvSpPr txBox="1"/>
              <p:nvPr/>
            </p:nvSpPr>
            <p:spPr>
              <a:xfrm>
                <a:off x="448832" y="5960025"/>
                <a:ext cx="362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503EED-7665-7E04-D0FB-BDAD6F800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32" y="5960025"/>
                <a:ext cx="362414" cy="369332"/>
              </a:xfrm>
              <a:prstGeom prst="rect">
                <a:avLst/>
              </a:prstGeom>
              <a:blipFill>
                <a:blip r:embed="rId8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6639CFA-BFE6-02A7-E900-0BF708E020A2}"/>
                  </a:ext>
                </a:extLst>
              </p:cNvPr>
              <p:cNvSpPr txBox="1"/>
              <p:nvPr/>
            </p:nvSpPr>
            <p:spPr>
              <a:xfrm>
                <a:off x="448832" y="4774736"/>
                <a:ext cx="362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6639CFA-BFE6-02A7-E900-0BF708E02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32" y="4774736"/>
                <a:ext cx="362414" cy="369332"/>
              </a:xfrm>
              <a:prstGeom prst="rect">
                <a:avLst/>
              </a:prstGeom>
              <a:blipFill>
                <a:blip r:embed="rId9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D5C2CF-D6CB-278E-A0E2-AF78C33FF933}"/>
                  </a:ext>
                </a:extLst>
              </p:cNvPr>
              <p:cNvSpPr txBox="1"/>
              <p:nvPr/>
            </p:nvSpPr>
            <p:spPr>
              <a:xfrm>
                <a:off x="448832" y="3378390"/>
                <a:ext cx="362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D5C2CF-D6CB-278E-A0E2-AF78C33FF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32" y="3378390"/>
                <a:ext cx="362414" cy="369332"/>
              </a:xfrm>
              <a:prstGeom prst="rect">
                <a:avLst/>
              </a:prstGeom>
              <a:blipFill>
                <a:blip r:embed="rId9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F484E39-D9D0-4EED-04B9-1F4B30DD509D}"/>
                  </a:ext>
                </a:extLst>
              </p:cNvPr>
              <p:cNvSpPr txBox="1"/>
              <p:nvPr/>
            </p:nvSpPr>
            <p:spPr>
              <a:xfrm>
                <a:off x="6467705" y="5986416"/>
                <a:ext cx="21744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𝑷𝒙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只有零解</a:t>
                </a:r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2000" dirty="0">
                    <a:effectLst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F484E39-D9D0-4EED-04B9-1F4B30DD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05" y="5986416"/>
                <a:ext cx="2174488" cy="400110"/>
              </a:xfrm>
              <a:prstGeom prst="rect">
                <a:avLst/>
              </a:prstGeom>
              <a:blipFill>
                <a:blip r:embed="rId10"/>
                <a:stretch>
                  <a:fillRect t="-15152" r="-2326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5004FC-3A4B-2724-17DD-AFDF2A14881F}"/>
                  </a:ext>
                </a:extLst>
              </p:cNvPr>
              <p:cNvSpPr txBox="1"/>
              <p:nvPr/>
            </p:nvSpPr>
            <p:spPr>
              <a:xfrm>
                <a:off x="5990989" y="5986415"/>
                <a:ext cx="3624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5004FC-3A4B-2724-17DD-AFDF2A148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89" y="5986415"/>
                <a:ext cx="362414" cy="400110"/>
              </a:xfrm>
              <a:prstGeom prst="rect">
                <a:avLst/>
              </a:prstGeom>
              <a:blipFill>
                <a:blip r:embed="rId11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788488F-49D0-7B11-D0B7-B9C564C9387B}"/>
                  </a:ext>
                </a:extLst>
              </p:cNvPr>
              <p:cNvSpPr txBox="1"/>
              <p:nvPr/>
            </p:nvSpPr>
            <p:spPr>
              <a:xfrm>
                <a:off x="8642193" y="5989546"/>
                <a:ext cx="3624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788488F-49D0-7B11-D0B7-B9C564C93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93" y="5989546"/>
                <a:ext cx="362414" cy="400110"/>
              </a:xfrm>
              <a:prstGeom prst="rect">
                <a:avLst/>
              </a:prstGeom>
              <a:blipFill>
                <a:blip r:embed="rId11"/>
                <a:stretch>
                  <a:fillRect r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C137C6B-336C-9067-CD87-DD7B0DEE7A76}"/>
                  </a:ext>
                </a:extLst>
              </p:cNvPr>
              <p:cNvSpPr txBox="1"/>
              <p:nvPr/>
            </p:nvSpPr>
            <p:spPr>
              <a:xfrm>
                <a:off x="9227633" y="5986415"/>
                <a:ext cx="18120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是可逆矩阵</a:t>
                </a:r>
                <a:r>
                  <a:rPr lang="en-US" altLang="zh-CN" sz="20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C137C6B-336C-9067-CD87-DD7B0DEE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633" y="5986415"/>
                <a:ext cx="1812073" cy="400110"/>
              </a:xfrm>
              <a:prstGeom prst="rect">
                <a:avLst/>
              </a:prstGeom>
              <a:blipFill>
                <a:blip r:embed="rId12"/>
                <a:stretch>
                  <a:fillRect t="-15152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37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7" grpId="0"/>
      <p:bldP spid="18" grpId="0"/>
      <p:bldP spid="20" grpId="0"/>
      <p:bldP spid="23" grpId="0"/>
      <p:bldP spid="23" grpId="1"/>
      <p:bldP spid="24" grpId="0"/>
      <p:bldP spid="24" grpId="1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91D6CF-2074-79EA-F041-2B66CF6ED5B1}"/>
                  </a:ext>
                </a:extLst>
              </p:cNvPr>
              <p:cNvSpPr txBox="1"/>
              <p:nvPr/>
            </p:nvSpPr>
            <p:spPr>
              <a:xfrm>
                <a:off x="454776" y="887333"/>
                <a:ext cx="10705170" cy="434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5.2.7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=(1,2,1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1,0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=(1,0,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求自然基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到基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的过渡矩阵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得过渡矩阵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91D6CF-2074-79EA-F041-2B66CF6ED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76" y="887333"/>
                <a:ext cx="10705170" cy="4343881"/>
              </a:xfrm>
              <a:prstGeom prst="rect">
                <a:avLst/>
              </a:prstGeom>
              <a:blipFill>
                <a:blip r:embed="rId2"/>
                <a:stretch>
                  <a:fillRect l="-949" t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形 3" descr="指向右边的反手食指 纯色填充">
            <a:extLst>
              <a:ext uri="{FF2B5EF4-FFF2-40B4-BE49-F238E27FC236}">
                <a16:creationId xmlns:a16="http://schemas.microsoft.com/office/drawing/2014/main" id="{4EEE2095-68B4-D9BA-96F8-A3BC7520C1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231214"/>
            <a:ext cx="630394" cy="630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CCC695-E0AF-D0DE-535A-9BA78FBBFBA6}"/>
                  </a:ext>
                </a:extLst>
              </p:cNvPr>
              <p:cNvSpPr txBox="1"/>
              <p:nvPr/>
            </p:nvSpPr>
            <p:spPr>
              <a:xfrm>
                <a:off x="630394" y="5426839"/>
                <a:ext cx="10613536" cy="143116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由自然基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到基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的过渡矩阵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就是将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按列排成的矩阵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即</a:t>
                </a: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CCC695-E0AF-D0DE-535A-9BA78FBBF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4" y="5426839"/>
                <a:ext cx="10613536" cy="1431161"/>
              </a:xfrm>
              <a:prstGeom prst="rect">
                <a:avLst/>
              </a:prstGeom>
              <a:blipFill>
                <a:blip r:embed="rId5"/>
                <a:stretch>
                  <a:fillRect l="-119" t="-4425" r="-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5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307E7E-75F3-9D04-8F8A-1F7B0DB94917}"/>
                  </a:ext>
                </a:extLst>
              </p:cNvPr>
              <p:cNvSpPr txBox="1"/>
              <p:nvPr/>
            </p:nvSpPr>
            <p:spPr>
              <a:xfrm>
                <a:off x="423746" y="816362"/>
                <a:ext cx="11028556" cy="5786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2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2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5.2.3</a:t>
                </a:r>
                <a:r>
                  <a:rPr lang="en-US" altLang="zh-CN" sz="22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设向量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2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在两组基底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ℬ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ℬ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下的坐标分别为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 </m:t>
                    </m:r>
                    <m:r>
                      <m:rPr>
                        <m:nor/>
                      </m:rPr>
                      <a:rPr lang="zh-CN" altLang="zh-CN" sz="2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和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 </m:t>
                    </m:r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ℬ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ℬ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的过渡矩阵为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𝑷𝒚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 </m:t>
                    </m:r>
                    <m:r>
                      <m:rPr>
                        <m:nor/>
                      </m:rPr>
                      <a:rPr lang="zh-CN" altLang="zh-CN" sz="2200"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或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 </m:t>
                    </m:r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p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=[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=[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zh-CN" altLang="en-US" sz="22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</m:t>
                            </m:r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=[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  <m:r>
                              <a:rPr lang="en-US" altLang="zh-CN" sz="22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=[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2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  <m:d>
                              <m:dPr>
                                <m:ctrlPr>
                                  <a:rPr lang="zh-CN" altLang="zh-CN" sz="2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2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22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2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在基底 </a:t>
                </a:r>
                <a14:m>
                  <m:oMath xmlns:m="http://schemas.openxmlformats.org/officeDocument/2006/math"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下的坐标是唯一的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𝑷𝒚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m:rPr>
                          <m:nor/>
                        </m:rPr>
                        <a:rPr lang="zh-CN" altLang="zh-CN" sz="22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或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307E7E-75F3-9D04-8F8A-1F7B0DB94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6" y="816362"/>
                <a:ext cx="11028556" cy="5786199"/>
              </a:xfrm>
              <a:prstGeom prst="rect">
                <a:avLst/>
              </a:prstGeom>
              <a:blipFill>
                <a:blip r:embed="rId2"/>
                <a:stretch>
                  <a:fillRect l="-690" r="-1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C9250AC-5A1F-FB8B-965D-4AE0780FF344}"/>
              </a:ext>
            </a:extLst>
          </p:cNvPr>
          <p:cNvSpPr txBox="1"/>
          <p:nvPr/>
        </p:nvSpPr>
        <p:spPr>
          <a:xfrm>
            <a:off x="423746" y="2847795"/>
            <a:ext cx="869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400" b="1" dirty="0" err="1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 </a:t>
            </a:r>
            <a:endParaRPr lang="zh-CN" altLang="zh-CN" sz="2400" b="1" dirty="0">
              <a:solidFill>
                <a:srgbClr val="0070C0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7DC539-17AF-0113-A7E4-6CB3C39F9910}"/>
                  </a:ext>
                </a:extLst>
              </p:cNvPr>
              <p:cNvSpPr txBox="1"/>
              <p:nvPr/>
            </p:nvSpPr>
            <p:spPr>
              <a:xfrm>
                <a:off x="379140" y="1118015"/>
                <a:ext cx="11418849" cy="5085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5.2.8 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的一组基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并求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在此基下的坐标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在标准基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下的坐标分别为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, 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]=[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2≠0</m:t>
                    </m:r>
                  </m:oMath>
                </a14:m>
                <a:r>
                  <a:rPr lang="zh-CN" altLang="zh-CN" sz="2400" dirty="0">
                    <a:effectLst/>
                  </a:rPr>
                  <a:t> </a:t>
                </a:r>
                <a:r>
                  <a:rPr lang="en-US" altLang="zh-CN" sz="2400" dirty="0">
                    <a:effectLst/>
                  </a:rPr>
                  <a:t>,</a:t>
                </a:r>
                <a:r>
                  <a:rPr lang="zh-CN" altLang="en-US" sz="2400" dirty="0">
                    <a:effectLst/>
                  </a:rPr>
                  <a:t> </a:t>
                </a:r>
                <a:r>
                  <a:rPr lang="zh-CN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因此向量组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也是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的一组基</a:t>
                </a:r>
                <a:r>
                  <a:rPr lang="en-US" altLang="zh-CN" sz="24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7DC539-17AF-0113-A7E4-6CB3C39F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" y="1118015"/>
                <a:ext cx="11418849" cy="5085238"/>
              </a:xfrm>
              <a:prstGeom prst="rect">
                <a:avLst/>
              </a:prstGeom>
              <a:blipFill>
                <a:blip r:embed="rId2"/>
                <a:stretch>
                  <a:fillRect l="-778" r="-444" b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8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8FD11A-D245-0C63-EBCF-A7DB7C297676}"/>
                  </a:ext>
                </a:extLst>
              </p:cNvPr>
              <p:cNvSpPr txBox="1"/>
              <p:nvPr/>
            </p:nvSpPr>
            <p:spPr>
              <a:xfrm>
                <a:off x="799170" y="2089915"/>
                <a:ext cx="10593659" cy="337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在标准基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下的坐标为 </a:t>
                </a:r>
                <a:endParaRPr lang="en-US" altLang="zh-CN" sz="2400" b="1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=(0,1,3,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 indent="306070"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=(0,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1,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2,3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8FD11A-D245-0C63-EBCF-A7DB7C297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70" y="2089915"/>
                <a:ext cx="10593659" cy="3370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57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1851FEF-9688-235E-E0F4-5AD7B3A89785}"/>
                  </a:ext>
                </a:extLst>
              </p:cNvPr>
              <p:cNvSpPr txBox="1"/>
              <p:nvPr/>
            </p:nvSpPr>
            <p:spPr>
              <a:xfrm>
                <a:off x="189570" y="780284"/>
                <a:ext cx="10604810" cy="2845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5.2.9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的两组基为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=(1,1,1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=(0,1,1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=(0,0,1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=(1,0,1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=(0,1,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=(1,2,0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到基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的过渡矩阵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arenBoth"/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(1,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下的坐标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1851FEF-9688-235E-E0F4-5AD7B3A89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780284"/>
                <a:ext cx="10604810" cy="2845459"/>
              </a:xfrm>
              <a:prstGeom prst="rect">
                <a:avLst/>
              </a:prstGeom>
              <a:blipFill>
                <a:blip r:embed="rId2"/>
                <a:stretch>
                  <a:fillRect l="-836" b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7675062-C9DB-A279-4EEB-D1E455ACDCB6}"/>
                  </a:ext>
                </a:extLst>
              </p:cNvPr>
              <p:cNvSpPr txBox="1"/>
              <p:nvPr/>
            </p:nvSpPr>
            <p:spPr>
              <a:xfrm>
                <a:off x="189570" y="3974040"/>
                <a:ext cx="10604810" cy="2754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 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7675062-C9DB-A279-4EEB-D1E455ACD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3974040"/>
                <a:ext cx="10604810" cy="2754024"/>
              </a:xfrm>
              <a:prstGeom prst="rect">
                <a:avLst/>
              </a:prstGeom>
              <a:blipFill>
                <a:blip r:embed="rId3"/>
                <a:stretch>
                  <a:fillRect l="-836" t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5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D50697-64D8-7DE5-CC74-B3601BE77088}"/>
                  </a:ext>
                </a:extLst>
              </p:cNvPr>
              <p:cNvSpPr txBox="1"/>
              <p:nvPr/>
            </p:nvSpPr>
            <p:spPr>
              <a:xfrm>
                <a:off x="457200" y="1381100"/>
                <a:ext cx="10772078" cy="5122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limUpp>
                        <m:limUp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Up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lim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lim>
                      </m:limUpp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D50697-64D8-7DE5-CC74-B3601BE77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81100"/>
                <a:ext cx="10772078" cy="5122108"/>
              </a:xfrm>
              <a:prstGeom prst="rect">
                <a:avLst/>
              </a:prstGeom>
              <a:blipFill>
                <a:blip r:embed="rId2"/>
                <a:stretch>
                  <a:fillRect l="-942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27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584197-CC50-35F3-F8E7-B45C05CD798B}"/>
                  </a:ext>
                </a:extLst>
              </p:cNvPr>
              <p:cNvSpPr txBox="1"/>
              <p:nvPr/>
            </p:nvSpPr>
            <p:spPr>
              <a:xfrm>
                <a:off x="802888" y="1403702"/>
                <a:ext cx="10203366" cy="5061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设所求坐标为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代入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得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584197-CC50-35F3-F8E7-B45C05CD7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88" y="1403702"/>
                <a:ext cx="10203366" cy="5061963"/>
              </a:xfrm>
              <a:prstGeom prst="rect">
                <a:avLst/>
              </a:prstGeom>
              <a:blipFill>
                <a:blip r:embed="rId2"/>
                <a:stretch>
                  <a:fillRect l="-995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9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88235" y="2161129"/>
            <a:ext cx="4589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5.5.1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内积空间的定义</a:t>
            </a:r>
          </a:p>
        </p:txBody>
      </p:sp>
      <p:sp>
        <p:nvSpPr>
          <p:cNvPr id="5" name="矩形 4"/>
          <p:cNvSpPr/>
          <p:nvPr/>
        </p:nvSpPr>
        <p:spPr>
          <a:xfrm>
            <a:off x="4147745" y="971365"/>
            <a:ext cx="4270698" cy="87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4000" b="1" dirty="0">
                <a:solidFill>
                  <a:srgbClr val="000099"/>
                </a:solidFill>
                <a:latin typeface="+mj-ea"/>
                <a:ea typeface="+mj-ea"/>
                <a:cs typeface="宋体" panose="02010600030101010101" pitchFamily="2" charset="-122"/>
              </a:rPr>
              <a:t>§</a:t>
            </a:r>
            <a:r>
              <a:rPr lang="en-US" altLang="zh-CN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5.5 </a:t>
            </a:r>
            <a:r>
              <a:rPr lang="zh-CN" altLang="en-US" sz="4000" b="1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内积空间</a:t>
            </a:r>
            <a:endParaRPr lang="zh-CN" altLang="zh-CN" sz="4000" b="1" dirty="0">
              <a:solidFill>
                <a:srgbClr val="000099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78705" y="2861383"/>
            <a:ext cx="4589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5.5.2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内积空间的性质</a:t>
            </a:r>
          </a:p>
        </p:txBody>
      </p:sp>
      <p:sp>
        <p:nvSpPr>
          <p:cNvPr id="7" name="矩形 6"/>
          <p:cNvSpPr/>
          <p:nvPr/>
        </p:nvSpPr>
        <p:spPr>
          <a:xfrm>
            <a:off x="3978705" y="3541472"/>
            <a:ext cx="6442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5.5.3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内积的表示与标准正交基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0689" y="4285407"/>
            <a:ext cx="6450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5.5.4 </a:t>
            </a:r>
            <a:r>
              <a:rPr lang="en-US" altLang="zh-CN" sz="3600" b="1" dirty="0" err="1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施密特</a:t>
            </a:r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(Schmidt)</a:t>
            </a:r>
            <a:r>
              <a:rPr lang="en-US" altLang="zh-CN" sz="3600" b="1" dirty="0" err="1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正交化</a:t>
            </a:r>
            <a:endParaRPr lang="zh-CN" altLang="zh-CN" sz="3600" b="1" dirty="0">
              <a:solidFill>
                <a:srgbClr val="0000F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3143" y="4990015"/>
            <a:ext cx="3432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5.5.5 </a:t>
            </a:r>
            <a:r>
              <a:rPr lang="zh-CN" altLang="zh-CN" sz="3600" b="1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正交变换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346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999840" y="1140811"/>
            <a:ext cx="3710145" cy="422969"/>
            <a:chOff x="999840" y="1140811"/>
            <a:chExt cx="3710145" cy="422969"/>
          </a:xfrm>
        </p:grpSpPr>
        <p:sp>
          <p:nvSpPr>
            <p:cNvPr id="9" name="文本框 8"/>
            <p:cNvSpPr txBox="1"/>
            <p:nvPr/>
          </p:nvSpPr>
          <p:spPr>
            <a:xfrm>
              <a:off x="999840" y="1140811"/>
              <a:ext cx="1035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+mn-ea"/>
                </a:rPr>
                <a:t>(a) </a:t>
              </a:r>
              <a:r>
                <a:rPr lang="zh-CN" altLang="en-US" sz="2000" b="1" dirty="0">
                  <a:latin typeface="+mn-ea"/>
                </a:rPr>
                <a:t>当</a:t>
              </a:r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1854924" y="1192578"/>
            <a:ext cx="809055" cy="348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57002" imgH="203112" progId="Equation.DSMT4">
                    <p:embed/>
                  </p:oleObj>
                </mc:Choice>
                <mc:Fallback>
                  <p:oleObj name="Equation" r:id="rId2" imgW="457002" imgH="203112" progId="Equation.DSMT4">
                    <p:embed/>
                    <p:pic>
                      <p:nvPicPr>
                        <p:cNvPr id="4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4924" y="1192578"/>
                          <a:ext cx="809055" cy="34834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1"/>
            <p:cNvSpPr/>
            <p:nvPr/>
          </p:nvSpPr>
          <p:spPr>
            <a:xfrm>
              <a:off x="2589013" y="1163670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时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，</a:t>
              </a:r>
              <a:endParaRPr lang="zh-CN" altLang="en-US" sz="2000" b="1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976818" y="1140811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等价</a:t>
              </a:r>
              <a:r>
                <a:rPr lang="zh-CN" altLang="zh-CN" sz="2000" b="1" kern="100" dirty="0">
                  <a:latin typeface="+mn-ea"/>
                  <a:cs typeface="Times New Roman" panose="02020603050405020304" pitchFamily="18" charset="0"/>
                </a:rPr>
                <a:t>方程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组为</a:t>
              </a:r>
              <a:endParaRPr lang="zh-CN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938588" y="1677988"/>
          <a:ext cx="20399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1677988"/>
                        <a:ext cx="2039937" cy="768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999840" y="2940107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其通解为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179510" y="2527993"/>
          <a:ext cx="2530475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03240" imgH="914400" progId="Equation.DSMT4">
                  <p:embed/>
                </p:oleObj>
              </mc:Choice>
              <mc:Fallback>
                <p:oleObj name="Equation" r:id="rId6" imgW="1803240" imgH="9144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510" y="2527993"/>
                        <a:ext cx="2530475" cy="1274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4871971" y="2965319"/>
            <a:ext cx="2001545" cy="409479"/>
            <a:chOff x="4871971" y="2965319"/>
            <a:chExt cx="2001545" cy="409479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4871971" y="3000329"/>
            <a:ext cx="465803" cy="374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30200" imgH="228600" progId="Equation.DSMT4">
                    <p:embed/>
                  </p:oleObj>
                </mc:Choice>
                <mc:Fallback>
                  <p:oleObj name="Equation" r:id="rId8" imgW="330200" imgH="228600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1971" y="3000329"/>
                          <a:ext cx="465803" cy="37446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矩形 20"/>
            <p:cNvSpPr/>
            <p:nvPr/>
          </p:nvSpPr>
          <p:spPr>
            <a:xfrm>
              <a:off x="5268589" y="2965319"/>
              <a:ext cx="16049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为任意常数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99839" y="4140416"/>
            <a:ext cx="3710146" cy="400607"/>
            <a:chOff x="999839" y="4140416"/>
            <a:chExt cx="3710146" cy="400607"/>
          </a:xfrm>
        </p:grpSpPr>
        <p:sp>
          <p:nvSpPr>
            <p:cNvPr id="22" name="文本框 21"/>
            <p:cNvSpPr txBox="1"/>
            <p:nvPr/>
          </p:nvSpPr>
          <p:spPr>
            <a:xfrm>
              <a:off x="999839" y="4140913"/>
              <a:ext cx="1035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+mn-ea"/>
                </a:rPr>
                <a:t>(b) </a:t>
              </a:r>
              <a:r>
                <a:rPr lang="zh-CN" altLang="en-US" sz="2000" b="1" dirty="0">
                  <a:latin typeface="+mn-ea"/>
                </a:rPr>
                <a:t>当</a:t>
              </a: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1854924" y="4166796"/>
            <a:ext cx="809055" cy="348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57200" imgH="203040" progId="Equation.DSMT4">
                    <p:embed/>
                  </p:oleObj>
                </mc:Choice>
                <mc:Fallback>
                  <p:oleObj name="Equation" r:id="rId10" imgW="457200" imgH="203040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4924" y="4166796"/>
                          <a:ext cx="809055" cy="34834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矩形 23"/>
            <p:cNvSpPr/>
            <p:nvPr/>
          </p:nvSpPr>
          <p:spPr>
            <a:xfrm>
              <a:off x="2587500" y="4140913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cs typeface="Times New Roman" panose="02020603050405020304" pitchFamily="18" charset="0"/>
                </a:rPr>
                <a:t>时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，</a:t>
              </a:r>
              <a:endParaRPr lang="zh-CN" altLang="en-US" sz="2000" b="1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976818" y="4140416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等价</a:t>
              </a:r>
              <a:r>
                <a:rPr lang="zh-CN" altLang="zh-CN" sz="2000" b="1" kern="100" dirty="0">
                  <a:latin typeface="+mn-ea"/>
                  <a:cs typeface="Times New Roman" panose="02020603050405020304" pitchFamily="18" charset="0"/>
                </a:rPr>
                <a:t>方程</a:t>
              </a: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组为</a:t>
              </a:r>
              <a:endParaRPr lang="zh-CN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4681538" y="3830638"/>
          <a:ext cx="1833562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93760" imgH="711000" progId="Equation.DSMT4">
                  <p:embed/>
                </p:oleObj>
              </mc:Choice>
              <mc:Fallback>
                <p:oleObj name="Equation" r:id="rId12" imgW="1193760" imgH="71100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3830638"/>
                        <a:ext cx="1833562" cy="1084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/>
        </p:nvSpPr>
        <p:spPr>
          <a:xfrm>
            <a:off x="999839" y="5312745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其通解为</a:t>
            </a: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2144713" y="4914900"/>
          <a:ext cx="1625600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68200" imgH="914400" progId="Equation.DSMT4">
                  <p:embed/>
                </p:oleObj>
              </mc:Choice>
              <mc:Fallback>
                <p:oleObj name="Equation" r:id="rId14" imgW="1168200" imgH="914400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914900"/>
                        <a:ext cx="1625600" cy="1277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3829731" y="5367386"/>
            <a:ext cx="1746304" cy="400110"/>
            <a:chOff x="3829731" y="5367386"/>
            <a:chExt cx="1746304" cy="400110"/>
          </a:xfrm>
        </p:grpSpPr>
        <p:graphicFrame>
          <p:nvGraphicFramePr>
            <p:cNvPr id="32" name="对象 31"/>
            <p:cNvGraphicFramePr>
              <a:graphicFrameLocks noChangeAspect="1"/>
            </p:cNvGraphicFramePr>
            <p:nvPr/>
          </p:nvGraphicFramePr>
          <p:xfrm>
            <a:off x="3829731" y="5406748"/>
            <a:ext cx="217714" cy="321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26725" imgH="177415" progId="Equation.DSMT4">
                    <p:embed/>
                  </p:oleObj>
                </mc:Choice>
                <mc:Fallback>
                  <p:oleObj name="Equation" r:id="rId16" imgW="126725" imgH="177415" progId="Equation.DSMT4">
                    <p:embed/>
                    <p:pic>
                      <p:nvPicPr>
                        <p:cNvPr id="32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9731" y="5406748"/>
                          <a:ext cx="217714" cy="3213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矩形 32"/>
            <p:cNvSpPr/>
            <p:nvPr/>
          </p:nvSpPr>
          <p:spPr>
            <a:xfrm>
              <a:off x="3971108" y="5367386"/>
              <a:ext cx="16049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spcAft>
                  <a:spcPts val="0"/>
                </a:spcAft>
              </a:pPr>
              <a:r>
                <a:rPr lang="zh-CN" altLang="en-US" sz="2000" b="1" kern="100" dirty="0">
                  <a:latin typeface="+mn-ea"/>
                  <a:cs typeface="Times New Roman" panose="02020603050405020304" pitchFamily="18" charset="0"/>
                </a:rPr>
                <a:t>为任意常数</a:t>
              </a:r>
              <a:r>
                <a:rPr lang="en-US" altLang="zh-CN" sz="2000" b="1" kern="100" dirty="0">
                  <a:latin typeface="+mn-ea"/>
                  <a:cs typeface="Times New Roman" panose="02020603050405020304" pitchFamily="18" charset="0"/>
                </a:rPr>
                <a:t>.</a:t>
              </a:r>
              <a:endParaRPr lang="zh-CN" altLang="zh-CN" sz="2000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0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11C1AD-8785-0354-D594-0D67B0969B4D}"/>
              </a:ext>
            </a:extLst>
          </p:cNvPr>
          <p:cNvSpPr txBox="1"/>
          <p:nvPr/>
        </p:nvSpPr>
        <p:spPr>
          <a:xfrm>
            <a:off x="661011" y="1248916"/>
            <a:ext cx="10598228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内积的概念讨论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方便地给出了长度和夹角的概念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这样我们就有内积空间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另外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使这些度量不变的线性变换叫做正交变换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它是内积空间的基本变换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这一节主要讨论下面两个问题：</a:t>
            </a:r>
          </a:p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内积空间的基本概念及基本性质；</a:t>
            </a:r>
          </a:p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正交变换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7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E131D4-8B2B-F512-260F-ADD9F0AF35BF}"/>
              </a:ext>
            </a:extLst>
          </p:cNvPr>
          <p:cNvSpPr txBox="1"/>
          <p:nvPr/>
        </p:nvSpPr>
        <p:spPr>
          <a:xfrm>
            <a:off x="393853" y="1021681"/>
            <a:ext cx="3946793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5.5.1</a:t>
            </a: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内积空间的定义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7C37D7-730F-EA05-5746-DA54DB472D8D}"/>
                  </a:ext>
                </a:extLst>
              </p:cNvPr>
              <p:cNvSpPr txBox="1"/>
              <p:nvPr/>
            </p:nvSpPr>
            <p:spPr>
              <a:xfrm>
                <a:off x="605928" y="1854235"/>
                <a:ext cx="9992299" cy="202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它们的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又称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数量积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  <m:r>
                        <m:rPr>
                          <m:nor/>
                        </m:rPr>
                        <a:rPr lang="en-US" altLang="zh-CN" sz="24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的夹角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7C37D7-730F-EA05-5746-DA54DB472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8" y="1854235"/>
                <a:ext cx="9992299" cy="2028761"/>
              </a:xfrm>
              <a:prstGeom prst="rect">
                <a:avLst/>
              </a:prstGeom>
              <a:blipFill>
                <a:blip r:embed="rId2"/>
                <a:stretch>
                  <a:fillRect l="-888" b="-6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3B99916-B108-2217-CB7B-39C295F12870}"/>
              </a:ext>
            </a:extLst>
          </p:cNvPr>
          <p:cNvSpPr txBox="1"/>
          <p:nvPr/>
        </p:nvSpPr>
        <p:spPr>
          <a:xfrm>
            <a:off x="605928" y="4029286"/>
            <a:ext cx="9485523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有了内积的概念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向量的长度和夹角就可以表示为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2F3428-77B4-267C-1DC3-1F7A4204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39" y="4872438"/>
            <a:ext cx="3992314" cy="15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54B252-FB62-8883-2C58-D3E54CEE75E9}"/>
              </a:ext>
            </a:extLst>
          </p:cNvPr>
          <p:cNvSpPr txBox="1"/>
          <p:nvPr/>
        </p:nvSpPr>
        <p:spPr>
          <a:xfrm>
            <a:off x="727114" y="2583448"/>
            <a:ext cx="9771962" cy="169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为了给抽象的线性空间引进长度、夹角等度量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我们先以数量积所具备的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4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条代数性质为依据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在线性空间引入更一般的内积的概念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并把定义了内积的线性空间叫做内积空间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或欧几里得空间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dirty="0">
                <a:effectLst/>
              </a:rPr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36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603AA33-3FFD-2BB2-63A9-22699838E06A}"/>
                  </a:ext>
                </a:extLst>
              </p:cNvPr>
              <p:cNvSpPr txBox="1"/>
              <p:nvPr/>
            </p:nvSpPr>
            <p:spPr>
              <a:xfrm>
                <a:off x="642651" y="850163"/>
                <a:ext cx="10906698" cy="5427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是实数域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上的线性空间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如能给定某种规则使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对应于一个实数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且满足下列条件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)≥0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当且仅当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则该实数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定义了内积的实线性空间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叫做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内积空间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欧几里得空间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简称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欧氏空间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603AA33-3FFD-2BB2-63A9-22699838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1" y="850163"/>
                <a:ext cx="10906698" cy="5427127"/>
              </a:xfrm>
              <a:prstGeom prst="rect">
                <a:avLst/>
              </a:prstGeom>
              <a:blipFill>
                <a:blip r:embed="rId2"/>
                <a:stretch>
                  <a:fillRect l="-814" r="-465" b="-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34FC66-B678-CE2F-3FC1-079CC149167C}"/>
              </a:ext>
            </a:extLst>
          </p:cNvPr>
          <p:cNvSpPr txBox="1"/>
          <p:nvPr/>
        </p:nvSpPr>
        <p:spPr>
          <a:xfrm>
            <a:off x="1123720" y="2997020"/>
            <a:ext cx="10124502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304800" algn="l" defTabSz="9144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欧氏空间与实线性空间的差别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在于欧氏空间比实线性空间多定义了内积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或者说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欧氏空间是一个特殊的实线性空间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0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A44858-E63F-AFE4-01EC-9583A9A2BE01}"/>
                  </a:ext>
                </a:extLst>
              </p:cNvPr>
              <p:cNvSpPr txBox="1"/>
              <p:nvPr/>
            </p:nvSpPr>
            <p:spPr>
              <a:xfrm>
                <a:off x="594911" y="1276629"/>
                <a:ext cx="10719412" cy="482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维向量空间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我们规定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(5.5.1)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不难验证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这样确定的实数满足内积的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4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个条件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(5.5.1)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式是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关于上述内积构成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维欧氏空间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广义的内积概念就是从这里抽象出来的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上述内积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(5.5.1)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式称为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标准内积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A44858-E63F-AFE4-01EC-9583A9A2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1" y="1276629"/>
                <a:ext cx="10719412" cy="4821833"/>
              </a:xfrm>
              <a:prstGeom prst="rect">
                <a:avLst/>
              </a:prstGeom>
              <a:blipFill>
                <a:blip r:embed="rId2"/>
                <a:stretch>
                  <a:fillRect l="-948" r="-237" b="-1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8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72B247-39CF-EEF8-0DF0-9A9EF4CB076F}"/>
                  </a:ext>
                </a:extLst>
              </p:cNvPr>
              <p:cNvSpPr txBox="1"/>
              <p:nvPr/>
            </p:nvSpPr>
            <p:spPr>
              <a:xfrm>
                <a:off x="506775" y="1075791"/>
                <a:ext cx="10807548" cy="4383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  </a:t>
                </a:r>
                <a:r>
                  <a:rPr lang="en-US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5.5.3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在线性空间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对于向量对于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我们规定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+4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这样确定的实数满足内积的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4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个条件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所以上式是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在上述内积定义下构成一个新的内积空间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问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是否构成内积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?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答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不是内积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非负性不满足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72B247-39CF-EEF8-0DF0-9A9EF4C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5" y="1075791"/>
                <a:ext cx="10807548" cy="4383251"/>
              </a:xfrm>
              <a:prstGeom prst="rect">
                <a:avLst/>
              </a:prstGeom>
              <a:blipFill>
                <a:blip r:embed="rId2"/>
                <a:stretch>
                  <a:fillRect l="-822" r="-117" b="-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4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09DED-4E3D-CA68-2AC3-AC3E99F53989}"/>
              </a:ext>
            </a:extLst>
          </p:cNvPr>
          <p:cNvSpPr txBox="1"/>
          <p:nvPr/>
        </p:nvSpPr>
        <p:spPr>
          <a:xfrm>
            <a:off x="349786" y="834394"/>
            <a:ext cx="40679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§</a:t>
            </a:r>
            <a:r>
              <a:rPr lang="en-US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5.5.2</a:t>
            </a:r>
            <a:r>
              <a:rPr lang="zh-CN" altLang="zh-CN" sz="2800" b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内积空间的性质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A8F4D5-4519-1B56-DC32-83C65293F1D3}"/>
                  </a:ext>
                </a:extLst>
              </p:cNvPr>
              <p:cNvSpPr txBox="1"/>
              <p:nvPr/>
            </p:nvSpPr>
            <p:spPr>
              <a:xfrm>
                <a:off x="349786" y="1530826"/>
                <a:ext cx="11085722" cy="5217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由内积定义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可得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事实上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CN" sz="24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由内积的定义可以得到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由内积定义和上述两个结论可以推得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A8F4D5-4519-1B56-DC32-83C65293F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6" y="1530826"/>
                <a:ext cx="11085722" cy="5217006"/>
              </a:xfrm>
              <a:prstGeom prst="rect">
                <a:avLst/>
              </a:prstGeom>
              <a:blipFill>
                <a:blip r:embed="rId2"/>
                <a:stretch>
                  <a:fillRect l="-801" t="-1214" b="-15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2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C87639-2450-1A13-6F52-3F2ADE1B2D67}"/>
                  </a:ext>
                </a:extLst>
              </p:cNvPr>
              <p:cNvSpPr txBox="1"/>
              <p:nvPr/>
            </p:nvSpPr>
            <p:spPr>
              <a:xfrm>
                <a:off x="517793" y="1088014"/>
                <a:ext cx="10609243" cy="5142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5.5.2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在内积空间中向量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长度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定义为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由定义可知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向量的长度一般是正数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只有零向量的长度才是零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向量的长度具有如下性质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∥=|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den>
                    </m:f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为单位向量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长度为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的向量称为</a:t>
                </a:r>
                <a:r>
                  <a:rPr lang="zh-CN" altLang="zh-CN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单位向量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给定一个非零向量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可以得到一个单位向量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∥</m:t>
                        </m:r>
                      </m:den>
                    </m:f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称为把向量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单位化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C87639-2450-1A13-6F52-3F2ADE1B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3" y="1088014"/>
                <a:ext cx="10609243" cy="5142177"/>
              </a:xfrm>
              <a:prstGeom prst="rect">
                <a:avLst/>
              </a:prstGeom>
              <a:blipFill>
                <a:blip r:embed="rId2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8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8FE1B3-0415-AD57-A79A-B0C9DA916A3A}"/>
                  </a:ext>
                </a:extLst>
              </p:cNvPr>
              <p:cNvSpPr txBox="1"/>
              <p:nvPr/>
            </p:nvSpPr>
            <p:spPr>
              <a:xfrm>
                <a:off x="396606" y="994919"/>
                <a:ext cx="10697379" cy="202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5.5.1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(Cauchy–Schwarz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不等式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对内积空间中任何两个向量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∥∥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</m:oMath>
                  </m:oMathPara>
                </a14:m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上式等号成立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当且仅当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8FE1B3-0415-AD57-A79A-B0C9DA916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994919"/>
                <a:ext cx="10697379" cy="2028761"/>
              </a:xfrm>
              <a:prstGeom prst="rect">
                <a:avLst/>
              </a:prstGeom>
              <a:blipFill>
                <a:blip r:embed="rId2"/>
                <a:stretch>
                  <a:fillRect l="-949" b="-5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832F0-433D-4143-E216-D5DC7D9EADEF}"/>
                  </a:ext>
                </a:extLst>
              </p:cNvPr>
              <p:cNvSpPr txBox="1"/>
              <p:nvPr/>
            </p:nvSpPr>
            <p:spPr>
              <a:xfrm>
                <a:off x="539827" y="3236585"/>
                <a:ext cx="10554158" cy="367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∥=0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公式成立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为任意实数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)≥0,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)+2(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≥0,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832F0-433D-4143-E216-D5DC7D9EA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7" y="3236585"/>
                <a:ext cx="10554158" cy="3670236"/>
              </a:xfrm>
              <a:prstGeom prst="rect">
                <a:avLst/>
              </a:prstGeom>
              <a:blipFill>
                <a:blip r:embed="rId3"/>
                <a:stretch>
                  <a:fillRect l="-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64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94601" y="1103545"/>
            <a:ext cx="598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100" dirty="0">
                <a:solidFill>
                  <a:srgbClr val="000099"/>
                </a:solidFill>
                <a:latin typeface="+mj-ea"/>
                <a:ea typeface="+mj-ea"/>
                <a:cs typeface="Times New Roman" panose="02020603050405020304" pitchFamily="18" charset="0"/>
              </a:rPr>
              <a:t>§4.5 </a:t>
            </a:r>
            <a:r>
              <a:rPr lang="zh-CN" altLang="en-US" sz="4000" b="1" dirty="0">
                <a:solidFill>
                  <a:srgbClr val="000099"/>
                </a:solidFill>
                <a:latin typeface="+mj-ea"/>
                <a:ea typeface="+mj-ea"/>
              </a:rPr>
              <a:t>线性方程组的应用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99315" y="2438404"/>
            <a:ext cx="594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4.5.1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线性方程组的代数应用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99315" y="3357764"/>
            <a:ext cx="577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4.5.2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线性方程组的几何应用</a:t>
            </a:r>
          </a:p>
        </p:txBody>
      </p:sp>
    </p:spTree>
    <p:extLst>
      <p:ext uri="{BB962C8B-B14F-4D97-AF65-F5344CB8AC3E}">
        <p14:creationId xmlns:p14="http://schemas.microsoft.com/office/powerpoint/2010/main" val="354296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5F24DF-1B84-143D-9F47-6E83341806C2}"/>
                  </a:ext>
                </a:extLst>
              </p:cNvPr>
              <p:cNvSpPr txBox="1"/>
              <p:nvPr/>
            </p:nvSpPr>
            <p:spPr>
              <a:xfrm>
                <a:off x="627961" y="1656972"/>
                <a:ext cx="10499075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上述关于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的二次式大于等于零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的系数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于是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=4(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)≤0,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∥∥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5F24DF-1B84-143D-9F47-6E833418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61" y="1656972"/>
                <a:ext cx="10499075" cy="4339650"/>
              </a:xfrm>
              <a:prstGeom prst="rect">
                <a:avLst/>
              </a:prstGeom>
              <a:blipFill>
                <a:blip r:embed="rId2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5398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A6A99B-1F89-1891-A4ED-2BFAC8C9D7C5}"/>
                  </a:ext>
                </a:extLst>
              </p:cNvPr>
              <p:cNvSpPr txBox="1"/>
              <p:nvPr/>
            </p:nvSpPr>
            <p:spPr>
              <a:xfrm>
                <a:off x="517793" y="976154"/>
                <a:ext cx="10730429" cy="545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假若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中有一个为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显然等号成立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)(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)=∥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反过来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2400" b="1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zh-CN" altLang="en-US" sz="2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等号成立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则由上面证明可知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中有一个为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)=0,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线性相关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A6A99B-1F89-1891-A4ED-2BFAC8C9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3" y="976154"/>
                <a:ext cx="10730429" cy="5450788"/>
              </a:xfrm>
              <a:prstGeom prst="rect">
                <a:avLst/>
              </a:prstGeom>
              <a:blipFill>
                <a:blip r:embed="rId2"/>
                <a:stretch>
                  <a:fillRect l="-827"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8A48AB-308A-36ED-D308-FEE516E5D1DF}"/>
                  </a:ext>
                </a:extLst>
              </p:cNvPr>
              <p:cNvSpPr txBox="1"/>
              <p:nvPr/>
            </p:nvSpPr>
            <p:spPr>
              <a:xfrm>
                <a:off x="253387" y="941060"/>
                <a:ext cx="11093985" cy="4036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Cauchy–Schwarz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不等式应用到不同的内积空间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可以得到不同的不等式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Wingdings" pitchFamily="2" charset="2"/>
                  <a:buChar char="Ø"/>
                </a:pP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2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故</a:t>
                </a:r>
                <a:r>
                  <a:rPr lang="en-US" altLang="zh-CN" sz="22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Cauchy–Schwarz </a:t>
                </a:r>
                <a:r>
                  <a:rPr lang="en-US" altLang="zh-CN" sz="22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不等式为</a:t>
                </a:r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2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|≤</m:t>
                      </m:r>
                      <m:rad>
                        <m:radPr>
                          <m:degHide m:val="on"/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+⋯+</m:t>
                          </m:r>
                          <m:sSubSup>
                            <m:sSubSup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2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+⋯+</m:t>
                          </m:r>
                          <m:sSubSup>
                            <m:sSubSupPr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2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2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sz="22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2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8A48AB-308A-36ED-D308-FEE516E5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941060"/>
                <a:ext cx="11093985" cy="4036874"/>
              </a:xfrm>
              <a:prstGeom prst="rect">
                <a:avLst/>
              </a:prstGeom>
              <a:blipFill>
                <a:blip r:embed="rId2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6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DF3E7A-0EE1-EA6E-9E84-EBBE68E9FFF8}"/>
                  </a:ext>
                </a:extLst>
              </p:cNvPr>
              <p:cNvSpPr txBox="1"/>
              <p:nvPr/>
            </p:nvSpPr>
            <p:spPr>
              <a:xfrm>
                <a:off x="627961" y="911963"/>
                <a:ext cx="10708395" cy="486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Cauchy–Schwarz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不等式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对任何非零向量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总有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1≤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≤1,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从而我们对内积空间中的向量引入夹角的概念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5.5.3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内积空间中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任意两个向量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夹角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定义为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⟨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⟩=</m:t>
                      </m:r>
                      <m:r>
                        <m:rPr>
                          <m:nor/>
                        </m:rPr>
                        <a:rPr lang="en-US" altLang="zh-CN" sz="24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arccos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∥∥</m:t>
                          </m:r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∥</m:t>
                          </m:r>
                        </m:den>
                      </m:f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DF3E7A-0EE1-EA6E-9E84-EBBE68E9F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61" y="911963"/>
                <a:ext cx="10708395" cy="4860177"/>
              </a:xfrm>
              <a:prstGeom prst="rect">
                <a:avLst/>
              </a:prstGeom>
              <a:blipFill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7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D4C72A-A3ED-512F-BBE4-995D1A033A43}"/>
                  </a:ext>
                </a:extLst>
              </p:cNvPr>
              <p:cNvSpPr txBox="1"/>
              <p:nvPr/>
            </p:nvSpPr>
            <p:spPr>
              <a:xfrm>
                <a:off x="670193" y="1508950"/>
                <a:ext cx="10851614" cy="3663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5.5.4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对内积空间中两个向量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⟨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⟩=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(orthogonal)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400" b="1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垂直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2400" b="1" dirty="0">
                  <a:solidFill>
                    <a:srgbClr val="0070C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 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5.5.2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非零向量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正交的充要条件是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)=0.</m:t>
                    </m:r>
                  </m:oMath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3048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零向量与任何向量的内积为零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故零向量与任何向量正交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D4C72A-A3ED-512F-BBE4-995D1A03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93" y="1508950"/>
                <a:ext cx="10851614" cy="3663952"/>
              </a:xfrm>
              <a:prstGeom prst="rect">
                <a:avLst/>
              </a:prstGeom>
              <a:blipFill>
                <a:blip r:embed="rId2"/>
                <a:stretch>
                  <a:fillRect l="-818" b="-2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9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1996D90-CB34-BEFC-ADD5-1F3680F588B5}"/>
                  </a:ext>
                </a:extLst>
              </p:cNvPr>
              <p:cNvSpPr txBox="1"/>
              <p:nvPr/>
            </p:nvSpPr>
            <p:spPr>
              <a:xfrm>
                <a:off x="995190" y="2324814"/>
                <a:ext cx="10201619" cy="2467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52400" indent="1524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再次强调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这里的所谓长度或夹角都没有直观的几何意义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只不过是几何术语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便于我们用几何视角研究代数问题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152400" indent="1524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有趣的是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这种泛化了的长度概念仍然满足我们在空间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中熟悉的几何属性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1996D90-CB34-BEFC-ADD5-1F3680F58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90" y="2324814"/>
                <a:ext cx="10201619" cy="2467342"/>
              </a:xfrm>
              <a:prstGeom prst="rect">
                <a:avLst/>
              </a:prstGeom>
              <a:blipFill>
                <a:blip r:embed="rId2"/>
                <a:stretch>
                  <a:fillRect r="-871" b="-4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1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B8F4-3458-355F-94C1-BF7D4B385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E2F979-ED0D-D772-A45E-0029DD5153B2}"/>
                  </a:ext>
                </a:extLst>
              </p:cNvPr>
              <p:cNvSpPr txBox="1"/>
              <p:nvPr/>
            </p:nvSpPr>
            <p:spPr>
              <a:xfrm>
                <a:off x="484742" y="870045"/>
                <a:ext cx="10421956" cy="16619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5.1.6.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中与子空间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正交的全部向量所构成的集合 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 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0B9AB1B-BBC4-EB70-5F37-BAE84B65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870045"/>
                <a:ext cx="10421956" cy="1661993"/>
              </a:xfrm>
              <a:prstGeom prst="rect">
                <a:avLst/>
              </a:prstGeom>
              <a:blipFill>
                <a:blip r:embed="rId2"/>
                <a:stretch>
                  <a:fillRect l="-974" t="-3788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AAB6B6-E92C-3D4E-1D76-AE44B524C258}"/>
                  </a:ext>
                </a:extLst>
              </p:cNvPr>
              <p:cNvSpPr txBox="1"/>
              <p:nvPr/>
            </p:nvSpPr>
            <p:spPr>
              <a:xfrm>
                <a:off x="484742" y="2631190"/>
                <a:ext cx="10499075" cy="4316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:  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因为零向量与任何子空间正交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所以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是非空集合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于是对任意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都有</a:t>
                </a: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)=0,  (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)=0,</m:t>
                      </m:r>
                    </m:oMath>
                  </m:oMathPara>
                </a14:m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从而有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)=0,  (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)=0 (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,  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的一个子空间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solidFill>
                    <a:prstClr val="black"/>
                  </a:solidFill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A3B2F2-2964-FFB2-28CB-87DC04E9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2631190"/>
                <a:ext cx="10499075" cy="4316566"/>
              </a:xfrm>
              <a:prstGeom prst="rect">
                <a:avLst/>
              </a:prstGeom>
              <a:blipFill>
                <a:blip r:embed="rId3"/>
                <a:stretch>
                  <a:fillRect l="-967" t="-1466" b="-2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1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00FA4-E408-B8B8-B87F-0699AFAF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88AB70-CC1E-2523-C1F1-D4561E36C97B}"/>
                  </a:ext>
                </a:extLst>
              </p:cNvPr>
              <p:cNvSpPr txBox="1"/>
              <p:nvPr/>
            </p:nvSpPr>
            <p:spPr>
              <a:xfrm>
                <a:off x="638978" y="1263516"/>
                <a:ext cx="10238341" cy="11285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5.1.9</a:t>
                </a:r>
                <a:r>
                  <a:rPr lang="en-US" altLang="zh-CN" sz="2400" dirty="0">
                    <a:solidFill>
                      <a:srgbClr val="0070C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中与子空间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正交的全部向量所构成的子空间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正交补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记作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F14A00-D646-C2C1-3A99-49C9C91F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" y="1263516"/>
                <a:ext cx="10238341" cy="1128514"/>
              </a:xfrm>
              <a:prstGeom prst="rect">
                <a:avLst/>
              </a:prstGeom>
              <a:blipFill>
                <a:blip r:embed="rId2"/>
                <a:stretch>
                  <a:fillRect l="-99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925394-7694-221C-12E5-24D7B065B211}"/>
                  </a:ext>
                </a:extLst>
              </p:cNvPr>
              <p:cNvSpPr txBox="1"/>
              <p:nvPr/>
            </p:nvSpPr>
            <p:spPr>
              <a:xfrm>
                <a:off x="635306" y="2702534"/>
                <a:ext cx="10238341" cy="2582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的解空间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是由与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的行向量都正交的全部向量构成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这是齐次线性方程组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的解空间的一个基本性质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B369A92-6692-997A-458A-72173707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06" y="2702534"/>
                <a:ext cx="10238341" cy="2582758"/>
              </a:xfrm>
              <a:prstGeom prst="rect">
                <a:avLst/>
              </a:prstGeom>
              <a:blipFill>
                <a:blip r:embed="rId3"/>
                <a:stretch>
                  <a:fillRect l="-866" r="-124" b="-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8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9918FBC-0811-EAEE-7F7E-057EA313478D}"/>
                  </a:ext>
                </a:extLst>
              </p:cNvPr>
              <p:cNvSpPr txBox="1"/>
              <p:nvPr/>
            </p:nvSpPr>
            <p:spPr>
              <a:xfrm>
                <a:off x="881348" y="989573"/>
                <a:ext cx="9639760" cy="235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齐次线性方程组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9918FBC-0811-EAEE-7F7E-057EA3134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48" y="989573"/>
                <a:ext cx="9639760" cy="2357312"/>
              </a:xfrm>
              <a:prstGeom prst="rect">
                <a:avLst/>
              </a:prstGeom>
              <a:blipFill>
                <a:blip r:embed="rId2"/>
                <a:stretch>
                  <a:fillRect l="-1053" t="-2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2A1A80-85C1-BD5B-FE72-FFBA29CB24F0}"/>
                  </a:ext>
                </a:extLst>
              </p:cNvPr>
              <p:cNvSpPr txBox="1"/>
              <p:nvPr/>
            </p:nvSpPr>
            <p:spPr>
              <a:xfrm>
                <a:off x="429657" y="3511116"/>
                <a:ext cx="82654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其每个解向量与系数矩阵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的每个行向量都正交</a:t>
                </a:r>
                <a:r>
                  <a:rPr lang="en-US" altLang="zh-CN" sz="24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2A1A80-85C1-BD5B-FE72-FFBA29CB2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" y="3511116"/>
                <a:ext cx="8265405" cy="461665"/>
              </a:xfrm>
              <a:prstGeom prst="rect">
                <a:avLst/>
              </a:prstGeom>
              <a:blipFill>
                <a:blip r:embed="rId3"/>
                <a:stretch>
                  <a:fillRect l="-1074" t="-1351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64A29E-1DC2-70E8-D42B-D9A0F69B9D3F}"/>
                  </a:ext>
                </a:extLst>
              </p:cNvPr>
              <p:cNvSpPr txBox="1"/>
              <p:nvPr/>
            </p:nvSpPr>
            <p:spPr>
              <a:xfrm>
                <a:off x="1079652" y="4337232"/>
                <a:ext cx="8265405" cy="1440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所以解空间与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行空间是正交的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)⊥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64A29E-1DC2-70E8-D42B-D9A0F69B9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52" y="4337232"/>
                <a:ext cx="8265405" cy="1440972"/>
              </a:xfrm>
              <a:prstGeom prst="rect">
                <a:avLst/>
              </a:prstGeom>
              <a:blipFill>
                <a:blip r:embed="rId4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5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4D7CF-F8A1-1B5F-AD4C-8D4AC07CBAE6}"/>
                  </a:ext>
                </a:extLst>
              </p:cNvPr>
              <p:cNvSpPr txBox="1"/>
              <p:nvPr/>
            </p:nvSpPr>
            <p:spPr>
              <a:xfrm>
                <a:off x="462708" y="883972"/>
                <a:ext cx="10917716" cy="135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为欧几里得空间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则有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∥≤∥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∥+∥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三角不等式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).</a:t>
                </a:r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414D7CF-F8A1-1B5F-AD4C-8D4AC07C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08" y="883972"/>
                <a:ext cx="10917716" cy="1359346"/>
              </a:xfrm>
              <a:prstGeom prst="rect">
                <a:avLst/>
              </a:prstGeom>
              <a:blipFill>
                <a:blip r:embed="rId2"/>
                <a:stretch>
                  <a:fillRect l="-929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5134DB-866B-3AFD-17AE-D4D5670DAE0A}"/>
                  </a:ext>
                </a:extLst>
              </p:cNvPr>
              <p:cNvSpPr txBox="1"/>
              <p:nvPr/>
            </p:nvSpPr>
            <p:spPr>
              <a:xfrm>
                <a:off x="341522" y="3315930"/>
                <a:ext cx="8813493" cy="1298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400" b="0" i="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)=(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)+2(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)+(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                        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zh-CN" altLang="en-US" sz="2400" b="0" i="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+2∥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∥∥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∥+∥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/>
                          <m:e>
                            <m:r>
                              <a:rPr lang="zh-CN" altLang="en-US" sz="24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=(∥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∥+∥</m:t>
                            </m:r>
                            <m:r>
                              <a:rPr lang="en-US" altLang="zh-CN" sz="2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𝜷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5134DB-866B-3AFD-17AE-D4D5670D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22" y="3315930"/>
                <a:ext cx="8813493" cy="1298753"/>
              </a:xfrm>
              <a:prstGeom prst="rect">
                <a:avLst/>
              </a:prstGeom>
              <a:blipFill>
                <a:blip r:embed="rId3"/>
                <a:stretch>
                  <a:fillRect l="-576" r="-13813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0F5A12-B142-22DC-02D5-3CD598D2B78B}"/>
                  </a:ext>
                </a:extLst>
              </p:cNvPr>
              <p:cNvSpPr txBox="1"/>
              <p:nvPr/>
            </p:nvSpPr>
            <p:spPr>
              <a:xfrm>
                <a:off x="481987" y="4740452"/>
                <a:ext cx="10388906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而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∥+∥</m:t>
                    </m:r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都是非负实数</a:t>
                </a:r>
                <a:r>
                  <a:rPr lang="en-US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故得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∥≤∥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∥+∥</m:t>
                      </m:r>
                      <m:r>
                        <a:rPr lang="en-US" altLang="zh-CN" sz="24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𝜷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∥.</m:t>
                      </m:r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0F5A12-B142-22DC-02D5-3CD598D2B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7" y="4740452"/>
                <a:ext cx="10388906" cy="1431161"/>
              </a:xfrm>
              <a:prstGeom prst="rect">
                <a:avLst/>
              </a:prstGeom>
              <a:blipFill>
                <a:blip r:embed="rId4"/>
                <a:stretch>
                  <a:fillRect l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5CEF2AA-CD69-EB1D-CE5D-DE092E42C49E}"/>
              </a:ext>
            </a:extLst>
          </p:cNvPr>
          <p:cNvSpPr txBox="1"/>
          <p:nvPr/>
        </p:nvSpPr>
        <p:spPr>
          <a:xfrm>
            <a:off x="672029" y="28533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</a:rPr>
              <a:t>证</a:t>
            </a:r>
            <a:r>
              <a:rPr kumimoji="1" lang="en-US" altLang="zh-CN" sz="2400" dirty="0">
                <a:solidFill>
                  <a:srgbClr val="0070C0"/>
                </a:solidFill>
              </a:rPr>
              <a:t>:</a:t>
            </a:r>
            <a:r>
              <a:rPr kumimoji="1" lang="zh-CN" altLang="en-US" sz="2400" dirty="0"/>
              <a:t>  由</a:t>
            </a:r>
          </a:p>
        </p:txBody>
      </p:sp>
    </p:spTree>
    <p:extLst>
      <p:ext uri="{BB962C8B-B14F-4D97-AF65-F5344CB8AC3E}">
        <p14:creationId xmlns:p14="http://schemas.microsoft.com/office/powerpoint/2010/main" val="25495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13413</Words>
  <Application>Microsoft Office PowerPoint</Application>
  <PresentationFormat>宽屏</PresentationFormat>
  <Paragraphs>1048</Paragraphs>
  <Slides>183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183</vt:i4>
      </vt:variant>
    </vt:vector>
  </HeadingPairs>
  <TitlesOfParts>
    <vt:vector size="198" baseType="lpstr">
      <vt:lpstr>AdobeSongStd-Light</vt:lpstr>
      <vt:lpstr>Kaiti SC</vt:lpstr>
      <vt:lpstr>等线</vt:lpstr>
      <vt:lpstr>SimHei</vt:lpstr>
      <vt:lpstr>宋体</vt:lpstr>
      <vt:lpstr>宋体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1_Office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shaofeng zhan</dc:creator>
  <cp:lastModifiedBy>Yinan Li</cp:lastModifiedBy>
  <cp:revision>17</cp:revision>
  <dcterms:created xsi:type="dcterms:W3CDTF">2023-07-07T04:56:07Z</dcterms:created>
  <dcterms:modified xsi:type="dcterms:W3CDTF">2024-11-26T00:57:04Z</dcterms:modified>
</cp:coreProperties>
</file>